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2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6" r:id="rId13"/>
    <p:sldId id="274" r:id="rId14"/>
    <p:sldId id="275" r:id="rId15"/>
    <p:sldId id="271" r:id="rId16"/>
    <p:sldId id="277" r:id="rId17"/>
    <p:sldId id="278" r:id="rId18"/>
    <p:sldId id="279" r:id="rId19"/>
    <p:sldId id="272" r:id="rId20"/>
    <p:sldId id="280" r:id="rId21"/>
    <p:sldId id="281" r:id="rId22"/>
    <p:sldId id="282" r:id="rId23"/>
    <p:sldId id="273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E02F0-2D12-47C7-A02F-EB96C4D97A12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68E30-7F0B-4F8C-8C1C-4218EF7C0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5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21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544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94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61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203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063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279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597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4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86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9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413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27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182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56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616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71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576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57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875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606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283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752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355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411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21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32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44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21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552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471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50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1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95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739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113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717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A337-4F67-4821-988A-2A7257F585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92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10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36D3BE-75B4-9145-7EFD-2604E244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120" y="48107"/>
            <a:ext cx="3018607" cy="2924276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BD78FEA3-C0D2-F916-8185-026D67794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648" y="2223044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ts val="7000"/>
              </a:lnSpc>
            </a:pPr>
            <a:r>
              <a:rPr lang="zh-CN" altLang="en-US" sz="4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4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Stewart-SPS</a:t>
            </a:r>
            <a:r>
              <a:rPr lang="zh-CN" altLang="en-US" sz="4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的六自由度机构的计算与仿真研究</a:t>
            </a:r>
            <a:endParaRPr lang="zh-CN" alt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A1A08ACE-FD21-4064-99FC-B68E3D16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9362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汇报人：江轶豪 王亦他 韩杼宸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指导教师：潘阳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时间：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日</a:t>
            </a:r>
          </a:p>
        </p:txBody>
      </p:sp>
      <p:pic>
        <p:nvPicPr>
          <p:cNvPr id="12" name="图片 11" descr="组合5">
            <a:extLst>
              <a:ext uri="{FF2B5EF4-FFF2-40B4-BE49-F238E27FC236}">
                <a16:creationId xmlns:a16="http://schemas.microsoft.com/office/drawing/2014/main" id="{79CE4EA1-ABAF-5D03-218B-96072B4B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98" y="275766"/>
            <a:ext cx="4159809" cy="821036"/>
          </a:xfrm>
          <a:prstGeom prst="rect">
            <a:avLst/>
          </a:prstGeom>
        </p:spPr>
      </p:pic>
      <p:sp>
        <p:nvSpPr>
          <p:cNvPr id="13" name="Parallelogram 77">
            <a:extLst>
              <a:ext uri="{FF2B5EF4-FFF2-40B4-BE49-F238E27FC236}">
                <a16:creationId xmlns:a16="http://schemas.microsoft.com/office/drawing/2014/main" id="{34EB079B-2905-24B5-7C4B-14C844527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2" y="2870149"/>
            <a:ext cx="969818" cy="1414031"/>
          </a:xfrm>
          <a:prstGeom prst="parallelogram">
            <a:avLst>
              <a:gd name="adj" fmla="val 25000"/>
            </a:avLst>
          </a:prstGeom>
          <a:solidFill>
            <a:srgbClr val="1B215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Parallelogram 77">
            <a:extLst>
              <a:ext uri="{FF2B5EF4-FFF2-40B4-BE49-F238E27FC236}">
                <a16:creationId xmlns:a16="http://schemas.microsoft.com/office/drawing/2014/main" id="{E314CA89-0771-033D-DFEC-B19717E8C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0" y="2870149"/>
            <a:ext cx="969818" cy="1414031"/>
          </a:xfrm>
          <a:prstGeom prst="parallelogram">
            <a:avLst>
              <a:gd name="adj" fmla="val 25000"/>
            </a:avLst>
          </a:prstGeom>
          <a:solidFill>
            <a:srgbClr val="1B215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241E2138-8257-A869-8CFA-F0E1CD5E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6048" y="6399525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z="1600" b="1" smtClean="0">
                <a:solidFill>
                  <a:schemeClr val="tx1"/>
                </a:solidFill>
              </a:rPr>
              <a:t>1</a:t>
            </a:fld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0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A707BB-C0C0-F35D-C331-7DD812501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45" y="1233914"/>
            <a:ext cx="10661304" cy="54944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161113-84AB-3DB2-0827-25989EDE08A5}"/>
              </a:ext>
            </a:extLst>
          </p:cNvPr>
          <p:cNvSpPr/>
          <p:nvPr/>
        </p:nvSpPr>
        <p:spPr>
          <a:xfrm>
            <a:off x="1791855" y="3066473"/>
            <a:ext cx="2890981" cy="31245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B72F58-C541-CC06-0004-2ADD33B019EA}"/>
              </a:ext>
            </a:extLst>
          </p:cNvPr>
          <p:cNvSpPr/>
          <p:nvPr/>
        </p:nvSpPr>
        <p:spPr>
          <a:xfrm>
            <a:off x="5975646" y="2055091"/>
            <a:ext cx="2890981" cy="31245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332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Stewart_1hz">
            <a:hlinkClick r:id="" action="ppaction://media"/>
            <a:extLst>
              <a:ext uri="{FF2B5EF4-FFF2-40B4-BE49-F238E27FC236}">
                <a16:creationId xmlns:a16="http://schemas.microsoft.com/office/drawing/2014/main" id="{A767ABE9-4D92-1CF8-D18C-F5C3B8B37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5110" y="1741746"/>
            <a:ext cx="732177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84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B6B32C-FB16-8685-28A0-D9608EBBC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91" y="14501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图片 6">
            <a:extLst>
              <a:ext uri="{FF2B5EF4-FFF2-40B4-BE49-F238E27FC236}">
                <a16:creationId xmlns:a16="http://schemas.microsoft.com/office/drawing/2014/main" id="{E7A39CA5-BF55-EB81-F33F-582133A0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4" y="1790116"/>
            <a:ext cx="11145169" cy="380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DE899C-7D2B-3D35-2534-60BDC429A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697" y="5623831"/>
            <a:ext cx="25587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位置曲线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961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B6B32C-FB16-8685-28A0-D9608EBBC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91" y="14501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80C32C9-5DF3-6C82-837D-4BB4BDC1B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82" y="1446045"/>
            <a:ext cx="8518352" cy="443641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FDF80D-5AEF-4CF1-776E-648120A425F3}"/>
              </a:ext>
            </a:extLst>
          </p:cNvPr>
          <p:cNvSpPr txBox="1"/>
          <p:nvPr/>
        </p:nvSpPr>
        <p:spPr>
          <a:xfrm>
            <a:off x="2953328" y="5931344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速度曲线</a:t>
            </a:r>
          </a:p>
        </p:txBody>
      </p:sp>
    </p:spTree>
    <p:extLst>
      <p:ext uri="{BB962C8B-B14F-4D97-AF65-F5344CB8AC3E}">
        <p14:creationId xmlns:p14="http://schemas.microsoft.com/office/powerpoint/2010/main" val="360425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B6B32C-FB16-8685-28A0-D9608EBBC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91" y="14501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8FCC973-AA89-524F-B7E9-A1FD9C450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237" y="1450109"/>
            <a:ext cx="6833491" cy="46105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722E9EE-382C-2E4D-5D53-32E9C616EFF4}"/>
              </a:ext>
            </a:extLst>
          </p:cNvPr>
          <p:cNvSpPr txBox="1"/>
          <p:nvPr/>
        </p:nvSpPr>
        <p:spPr>
          <a:xfrm>
            <a:off x="2884055" y="6191041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加速度曲线</a:t>
            </a:r>
          </a:p>
        </p:txBody>
      </p:sp>
    </p:spTree>
    <p:extLst>
      <p:ext uri="{BB962C8B-B14F-4D97-AF65-F5344CB8AC3E}">
        <p14:creationId xmlns:p14="http://schemas.microsoft.com/office/powerpoint/2010/main" val="2904166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2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Stewart_2hz">
            <a:hlinkClick r:id="" action="ppaction://media"/>
            <a:extLst>
              <a:ext uri="{FF2B5EF4-FFF2-40B4-BE49-F238E27FC236}">
                <a16:creationId xmlns:a16="http://schemas.microsoft.com/office/drawing/2014/main" id="{5E464D5C-8341-34FC-88ED-B903872BB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50704" y="1741746"/>
            <a:ext cx="732177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86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2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A2064C-06DC-3E38-9414-A2CBF2CB9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77" y="1795727"/>
            <a:ext cx="8544446" cy="3817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944117F8-9496-EFA2-6BFB-877DFB841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697" y="5623831"/>
            <a:ext cx="25587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位置曲线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24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2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0F41CF8-65DA-B446-DD82-8927F3C99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382" y="1285178"/>
            <a:ext cx="6576436" cy="46461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9F9ACB-E74A-F10A-167F-4C99269F4D13}"/>
              </a:ext>
            </a:extLst>
          </p:cNvPr>
          <p:cNvSpPr txBox="1"/>
          <p:nvPr/>
        </p:nvSpPr>
        <p:spPr>
          <a:xfrm>
            <a:off x="2666928" y="6121107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速度曲线</a:t>
            </a:r>
          </a:p>
        </p:txBody>
      </p:sp>
    </p:spTree>
    <p:extLst>
      <p:ext uri="{BB962C8B-B14F-4D97-AF65-F5344CB8AC3E}">
        <p14:creationId xmlns:p14="http://schemas.microsoft.com/office/powerpoint/2010/main" val="3004187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2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97FFB2-EBCD-7A17-3031-86A1C6CBB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05" y="1182211"/>
            <a:ext cx="6840394" cy="4832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57DA83-E2B4-E8E5-2D24-DAB20355C893}"/>
              </a:ext>
            </a:extLst>
          </p:cNvPr>
          <p:cNvSpPr txBox="1"/>
          <p:nvPr/>
        </p:nvSpPr>
        <p:spPr>
          <a:xfrm>
            <a:off x="2884055" y="6191041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加速度曲线</a:t>
            </a:r>
          </a:p>
        </p:txBody>
      </p:sp>
    </p:spTree>
    <p:extLst>
      <p:ext uri="{BB962C8B-B14F-4D97-AF65-F5344CB8AC3E}">
        <p14:creationId xmlns:p14="http://schemas.microsoft.com/office/powerpoint/2010/main" val="2037439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5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Stewart_5hz">
            <a:hlinkClick r:id="" action="ppaction://media"/>
            <a:extLst>
              <a:ext uri="{FF2B5EF4-FFF2-40B4-BE49-F238E27FC236}">
                <a16:creationId xmlns:a16="http://schemas.microsoft.com/office/drawing/2014/main" id="{F6229E75-A240-D255-FCEC-11CD2EA5ED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98108" y="1741746"/>
            <a:ext cx="732177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7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任意多边形 11"/>
          <p:cNvSpPr>
            <a:spLocks noChangeArrowheads="1"/>
          </p:cNvSpPr>
          <p:nvPr/>
        </p:nvSpPr>
        <p:spPr bwMode="auto">
          <a:xfrm>
            <a:off x="4763" y="6500813"/>
            <a:ext cx="12192000" cy="357187"/>
          </a:xfrm>
          <a:custGeom>
            <a:avLst/>
            <a:gdLst>
              <a:gd name="T0" fmla="*/ 0 w 9144000"/>
              <a:gd name="T1" fmla="*/ 0 h 756293"/>
              <a:gd name="T2" fmla="*/ 21674667 w 9144000"/>
              <a:gd name="T3" fmla="*/ 0 h 756293"/>
              <a:gd name="T4" fmla="*/ 21674667 w 9144000"/>
              <a:gd name="T5" fmla="*/ 79672 h 756293"/>
              <a:gd name="T6" fmla="*/ 19221136 w 9144000"/>
              <a:gd name="T7" fmla="*/ 79672 h 756293"/>
              <a:gd name="T8" fmla="*/ 19221136 w 9144000"/>
              <a:gd name="T9" fmla="*/ 79672 h 756293"/>
              <a:gd name="T10" fmla="*/ 0 w 9144000"/>
              <a:gd name="T11" fmla="*/ 79672 h 756293"/>
              <a:gd name="T12" fmla="*/ 0 w 9144000"/>
              <a:gd name="T13" fmla="*/ 0 h 7562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44000"/>
              <a:gd name="T22" fmla="*/ 0 h 756293"/>
              <a:gd name="T23" fmla="*/ 9144000 w 9144000"/>
              <a:gd name="T24" fmla="*/ 756293 h 7562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/>
          <a:p>
            <a:endParaRPr lang="zh-CN" altLang="en-US"/>
          </a:p>
        </p:txBody>
      </p:sp>
      <p:sp>
        <p:nvSpPr>
          <p:cNvPr id="6148" name="平行四边形 13"/>
          <p:cNvSpPr>
            <a:spLocks noChangeArrowheads="1"/>
          </p:cNvSpPr>
          <p:nvPr/>
        </p:nvSpPr>
        <p:spPr bwMode="auto">
          <a:xfrm>
            <a:off x="5664200" y="6500813"/>
            <a:ext cx="1108075" cy="357187"/>
          </a:xfrm>
          <a:prstGeom prst="parallelogram">
            <a:avLst>
              <a:gd name="adj" fmla="val 24976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平行四边形 12"/>
          <p:cNvSpPr>
            <a:spLocks noChangeArrowheads="1"/>
          </p:cNvSpPr>
          <p:nvPr/>
        </p:nvSpPr>
        <p:spPr bwMode="auto">
          <a:xfrm>
            <a:off x="1368425" y="384175"/>
            <a:ext cx="1108075" cy="165100"/>
          </a:xfrm>
          <a:prstGeom prst="parallelogram">
            <a:avLst>
              <a:gd name="adj" fmla="val 2488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0" name="平行四边形 13"/>
          <p:cNvSpPr>
            <a:spLocks noChangeArrowheads="1"/>
          </p:cNvSpPr>
          <p:nvPr/>
        </p:nvSpPr>
        <p:spPr bwMode="auto">
          <a:xfrm>
            <a:off x="239713" y="384175"/>
            <a:ext cx="1108075" cy="165100"/>
          </a:xfrm>
          <a:prstGeom prst="parallelogram">
            <a:avLst>
              <a:gd name="adj" fmla="val 24889"/>
            </a:avLst>
          </a:prstGeom>
          <a:solidFill>
            <a:srgbClr val="1B215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213" name="组合 20"/>
          <p:cNvGrpSpPr/>
          <p:nvPr/>
        </p:nvGrpSpPr>
        <p:grpSpPr bwMode="auto">
          <a:xfrm>
            <a:off x="2409825" y="3377623"/>
            <a:ext cx="974725" cy="846138"/>
            <a:chOff x="0" y="0"/>
            <a:chExt cx="730541" cy="760784"/>
          </a:xfrm>
        </p:grpSpPr>
        <p:sp>
          <p:nvSpPr>
            <p:cNvPr id="6170" name="矩形​​ 3"/>
            <p:cNvSpPr>
              <a:spLocks noChangeArrowheads="1"/>
            </p:cNvSpPr>
            <p:nvPr/>
          </p:nvSpPr>
          <p:spPr bwMode="auto">
            <a:xfrm>
              <a:off x="0" y="22421"/>
              <a:ext cx="730541" cy="738363"/>
            </a:xfrm>
            <a:custGeom>
              <a:avLst/>
              <a:gdLst>
                <a:gd name="T0" fmla="*/ 0 w 1152128"/>
                <a:gd name="T1" fmla="*/ 0 h 936104"/>
                <a:gd name="T2" fmla="*/ 463221 w 1152128"/>
                <a:gd name="T3" fmla="*/ 0 h 936104"/>
                <a:gd name="T4" fmla="*/ 463221 w 1152128"/>
                <a:gd name="T5" fmla="*/ 492794 h 936104"/>
                <a:gd name="T6" fmla="*/ 289513 w 1152128"/>
                <a:gd name="T7" fmla="*/ 492794 h 936104"/>
                <a:gd name="T8" fmla="*/ 231611 w 1152128"/>
                <a:gd name="T9" fmla="*/ 582392 h 936104"/>
                <a:gd name="T10" fmla="*/ 173708 w 1152128"/>
                <a:gd name="T11" fmla="*/ 492794 h 936104"/>
                <a:gd name="T12" fmla="*/ 0 w 1152128"/>
                <a:gd name="T13" fmla="*/ 492794 h 936104"/>
                <a:gd name="T14" fmla="*/ 0 w 1152128"/>
                <a:gd name="T15" fmla="*/ 0 h 9361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52128"/>
                <a:gd name="T25" fmla="*/ 0 h 936104"/>
                <a:gd name="T26" fmla="*/ 1152128 w 1152128"/>
                <a:gd name="T27" fmla="*/ 936104 h 9361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52128" h="936104">
                  <a:moveTo>
                    <a:pt x="0" y="0"/>
                  </a:moveTo>
                  <a:lnTo>
                    <a:pt x="1152128" y="0"/>
                  </a:lnTo>
                  <a:lnTo>
                    <a:pt x="1152128" y="792088"/>
                  </a:lnTo>
                  <a:lnTo>
                    <a:pt x="720080" y="792088"/>
                  </a:lnTo>
                  <a:lnTo>
                    <a:pt x="576064" y="936104"/>
                  </a:lnTo>
                  <a:lnTo>
                    <a:pt x="432048" y="792088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153"/>
            </a:solidFill>
            <a:ln w="3175" cap="flat" cmpd="sng">
              <a:solidFill>
                <a:srgbClr val="BFBFBF"/>
              </a:solidFill>
              <a:beve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1" name="TextBox 123"/>
            <p:cNvSpPr>
              <a:spLocks noChangeArrowheads="1"/>
            </p:cNvSpPr>
            <p:nvPr/>
          </p:nvSpPr>
          <p:spPr bwMode="auto">
            <a:xfrm>
              <a:off x="153486" y="0"/>
              <a:ext cx="366927" cy="674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4200" dirty="0">
                  <a:solidFill>
                    <a:srgbClr val="FFFFFF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sym typeface="Arial Unicode MS" panose="020B0604020202020204" pitchFamily="34" charset="-122"/>
                </a:rPr>
                <a:t>2</a:t>
              </a:r>
              <a:endParaRPr lang="zh-CN" altLang="en-US" sz="42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endParaRPr>
            </a:p>
          </p:txBody>
        </p:sp>
      </p:grpSp>
      <p:grpSp>
        <p:nvGrpSpPr>
          <p:cNvPr id="4216" name="组合 23"/>
          <p:cNvGrpSpPr/>
          <p:nvPr/>
        </p:nvGrpSpPr>
        <p:grpSpPr bwMode="auto">
          <a:xfrm>
            <a:off x="2400300" y="4640550"/>
            <a:ext cx="952500" cy="749300"/>
            <a:chOff x="0" y="0"/>
            <a:chExt cx="713411" cy="674089"/>
          </a:xfrm>
        </p:grpSpPr>
        <p:sp>
          <p:nvSpPr>
            <p:cNvPr id="6168" name="矩形​​ 8"/>
            <p:cNvSpPr>
              <a:spLocks noChangeArrowheads="1"/>
            </p:cNvSpPr>
            <p:nvPr/>
          </p:nvSpPr>
          <p:spPr bwMode="auto">
            <a:xfrm>
              <a:off x="0" y="22422"/>
              <a:ext cx="713411" cy="624479"/>
            </a:xfrm>
            <a:prstGeom prst="rect">
              <a:avLst/>
            </a:prstGeom>
            <a:solidFill>
              <a:srgbClr val="1B2153"/>
            </a:solidFill>
            <a:ln w="3175">
              <a:solidFill>
                <a:srgbClr val="BFBFBF"/>
              </a:solidFill>
              <a:bevel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9" name="TextBox 21"/>
            <p:cNvSpPr>
              <a:spLocks noChangeArrowheads="1"/>
            </p:cNvSpPr>
            <p:nvPr/>
          </p:nvSpPr>
          <p:spPr bwMode="auto">
            <a:xfrm>
              <a:off x="160536" y="0"/>
              <a:ext cx="366927" cy="674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4200" dirty="0">
                  <a:solidFill>
                    <a:srgbClr val="FFFFFF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sym typeface="Arial Unicode MS" panose="020B0604020202020204" pitchFamily="34" charset="-122"/>
                </a:rPr>
                <a:t>3</a:t>
              </a:r>
              <a:endParaRPr lang="zh-CN" altLang="en-US" sz="42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endParaRPr>
            </a:p>
          </p:txBody>
        </p:sp>
      </p:grpSp>
      <p:sp>
        <p:nvSpPr>
          <p:cNvPr id="4219" name="标题 24"/>
          <p:cNvSpPr>
            <a:spLocks noChangeArrowheads="1"/>
          </p:cNvSpPr>
          <p:nvPr/>
        </p:nvSpPr>
        <p:spPr bwMode="auto">
          <a:xfrm>
            <a:off x="2230438" y="774700"/>
            <a:ext cx="2884487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ONTENTS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20" name="矩形​​ 9"/>
          <p:cNvSpPr>
            <a:spLocks noChangeArrowheads="1"/>
          </p:cNvSpPr>
          <p:nvPr/>
        </p:nvSpPr>
        <p:spPr bwMode="auto">
          <a:xfrm>
            <a:off x="3790950" y="2203450"/>
            <a:ext cx="5953125" cy="693738"/>
          </a:xfrm>
          <a:prstGeom prst="rect">
            <a:avLst/>
          </a:prstGeom>
          <a:gradFill rotWithShape="1">
            <a:gsLst>
              <a:gs pos="0">
                <a:srgbClr val="949494"/>
              </a:gs>
              <a:gs pos="50000">
                <a:srgbClr val="D4D4D4"/>
              </a:gs>
              <a:gs pos="100000">
                <a:srgbClr val="FFFFFF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395E8A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22" name="矩形​​ 11"/>
          <p:cNvSpPr>
            <a:spLocks noChangeArrowheads="1"/>
          </p:cNvSpPr>
          <p:nvPr/>
        </p:nvSpPr>
        <p:spPr bwMode="auto">
          <a:xfrm>
            <a:off x="3790950" y="3403023"/>
            <a:ext cx="5953125" cy="695325"/>
          </a:xfrm>
          <a:prstGeom prst="rect">
            <a:avLst/>
          </a:prstGeom>
          <a:gradFill rotWithShape="1">
            <a:gsLst>
              <a:gs pos="0">
                <a:srgbClr val="949494"/>
              </a:gs>
              <a:gs pos="50000">
                <a:srgbClr val="D4D4D4"/>
              </a:gs>
              <a:gs pos="100000">
                <a:srgbClr val="FFFFFF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395E8A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23" name="矩形​​ 12"/>
          <p:cNvSpPr>
            <a:spLocks noChangeArrowheads="1"/>
          </p:cNvSpPr>
          <p:nvPr/>
        </p:nvSpPr>
        <p:spPr bwMode="auto">
          <a:xfrm>
            <a:off x="3790950" y="4665891"/>
            <a:ext cx="5953125" cy="693738"/>
          </a:xfrm>
          <a:prstGeom prst="rect">
            <a:avLst/>
          </a:prstGeom>
          <a:gradFill rotWithShape="1">
            <a:gsLst>
              <a:gs pos="0">
                <a:srgbClr val="949494"/>
              </a:gs>
              <a:gs pos="50000">
                <a:srgbClr val="D4D4D4"/>
              </a:gs>
              <a:gs pos="100000">
                <a:srgbClr val="FFFFFF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395E8A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24" name="TextBox 132"/>
          <p:cNvSpPr>
            <a:spLocks noChangeArrowheads="1"/>
          </p:cNvSpPr>
          <p:nvPr/>
        </p:nvSpPr>
        <p:spPr bwMode="auto">
          <a:xfrm>
            <a:off x="4367213" y="2284413"/>
            <a:ext cx="5007116" cy="61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8" tIns="60955" rIns="121908" bIns="60955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Stewart</a:t>
            </a:r>
            <a:r>
              <a:rPr lang="zh-CN" altLang="en-US" sz="32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运动学研究与仿真</a:t>
            </a:r>
          </a:p>
        </p:txBody>
      </p:sp>
      <p:sp>
        <p:nvSpPr>
          <p:cNvPr id="4226" name="TextBox 134"/>
          <p:cNvSpPr>
            <a:spLocks noChangeArrowheads="1"/>
          </p:cNvSpPr>
          <p:nvPr/>
        </p:nvSpPr>
        <p:spPr bwMode="auto">
          <a:xfrm>
            <a:off x="4367213" y="3464936"/>
            <a:ext cx="5007116" cy="61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8" tIns="60955" rIns="121908" bIns="60955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Stewart</a:t>
            </a:r>
            <a:r>
              <a:rPr lang="zh-CN" altLang="en-US" sz="32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动力学研究与仿真</a:t>
            </a:r>
          </a:p>
        </p:txBody>
      </p:sp>
      <p:sp>
        <p:nvSpPr>
          <p:cNvPr id="4227" name="TextBox 135"/>
          <p:cNvSpPr>
            <a:spLocks noChangeArrowheads="1"/>
          </p:cNvSpPr>
          <p:nvPr/>
        </p:nvSpPr>
        <p:spPr bwMode="auto">
          <a:xfrm>
            <a:off x="4367213" y="4716363"/>
            <a:ext cx="3279079" cy="61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08" tIns="60955" rIns="121908" bIns="60955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成员分工与</a:t>
            </a:r>
            <a:r>
              <a:rPr lang="en-US" altLang="zh-CN" sz="32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Q&amp;A</a:t>
            </a:r>
            <a:endParaRPr lang="zh-CN" altLang="en-US" sz="3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28" name="组合 14"/>
          <p:cNvGrpSpPr/>
          <p:nvPr/>
        </p:nvGrpSpPr>
        <p:grpSpPr bwMode="auto">
          <a:xfrm>
            <a:off x="2409825" y="2165350"/>
            <a:ext cx="974725" cy="858838"/>
            <a:chOff x="0" y="0"/>
            <a:chExt cx="730541" cy="773013"/>
          </a:xfrm>
        </p:grpSpPr>
        <p:sp>
          <p:nvSpPr>
            <p:cNvPr id="6166" name="矩形​​ 3"/>
            <p:cNvSpPr>
              <a:spLocks noChangeArrowheads="1"/>
            </p:cNvSpPr>
            <p:nvPr/>
          </p:nvSpPr>
          <p:spPr bwMode="auto">
            <a:xfrm>
              <a:off x="0" y="34650"/>
              <a:ext cx="730541" cy="738363"/>
            </a:xfrm>
            <a:custGeom>
              <a:avLst/>
              <a:gdLst>
                <a:gd name="T0" fmla="*/ 0 w 1152128"/>
                <a:gd name="T1" fmla="*/ 0 h 936104"/>
                <a:gd name="T2" fmla="*/ 463221 w 1152128"/>
                <a:gd name="T3" fmla="*/ 0 h 936104"/>
                <a:gd name="T4" fmla="*/ 463221 w 1152128"/>
                <a:gd name="T5" fmla="*/ 492794 h 936104"/>
                <a:gd name="T6" fmla="*/ 289513 w 1152128"/>
                <a:gd name="T7" fmla="*/ 492794 h 936104"/>
                <a:gd name="T8" fmla="*/ 231611 w 1152128"/>
                <a:gd name="T9" fmla="*/ 582392 h 936104"/>
                <a:gd name="T10" fmla="*/ 173708 w 1152128"/>
                <a:gd name="T11" fmla="*/ 492794 h 936104"/>
                <a:gd name="T12" fmla="*/ 0 w 1152128"/>
                <a:gd name="T13" fmla="*/ 492794 h 936104"/>
                <a:gd name="T14" fmla="*/ 0 w 1152128"/>
                <a:gd name="T15" fmla="*/ 0 h 9361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52128"/>
                <a:gd name="T25" fmla="*/ 0 h 936104"/>
                <a:gd name="T26" fmla="*/ 1152128 w 1152128"/>
                <a:gd name="T27" fmla="*/ 936104 h 9361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52128" h="936104">
                  <a:moveTo>
                    <a:pt x="0" y="0"/>
                  </a:moveTo>
                  <a:lnTo>
                    <a:pt x="1152128" y="0"/>
                  </a:lnTo>
                  <a:lnTo>
                    <a:pt x="1152128" y="792088"/>
                  </a:lnTo>
                  <a:lnTo>
                    <a:pt x="720080" y="792088"/>
                  </a:lnTo>
                  <a:lnTo>
                    <a:pt x="576064" y="936104"/>
                  </a:lnTo>
                  <a:lnTo>
                    <a:pt x="432048" y="792088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153"/>
            </a:solidFill>
            <a:ln w="3175" cap="flat" cmpd="sng">
              <a:solidFill>
                <a:srgbClr val="BFBFBF"/>
              </a:solidFill>
              <a:beve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67" name="TextBox 17"/>
            <p:cNvSpPr>
              <a:spLocks noChangeArrowheads="1"/>
            </p:cNvSpPr>
            <p:nvPr/>
          </p:nvSpPr>
          <p:spPr bwMode="auto">
            <a:xfrm>
              <a:off x="150641" y="0"/>
              <a:ext cx="366927" cy="674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4200" dirty="0">
                  <a:solidFill>
                    <a:srgbClr val="FFFFFF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sym typeface="Arial Unicode MS" panose="020B0604020202020204" pitchFamily="34" charset="-122"/>
                </a:rPr>
                <a:t>1</a:t>
              </a:r>
              <a:endParaRPr lang="zh-CN" altLang="en-US" sz="42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endParaRPr>
            </a:p>
          </p:txBody>
        </p:sp>
      </p:grpSp>
      <p:sp>
        <p:nvSpPr>
          <p:cNvPr id="4231" name="标题 24"/>
          <p:cNvSpPr>
            <a:spLocks noChangeArrowheads="1"/>
          </p:cNvSpPr>
          <p:nvPr/>
        </p:nvSpPr>
        <p:spPr bwMode="auto">
          <a:xfrm>
            <a:off x="1327150" y="949325"/>
            <a:ext cx="895350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121908" tIns="60955" rIns="121908" bIns="6095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0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06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8" name="图片 27" descr="组合5">
            <a:extLst>
              <a:ext uri="{FF2B5EF4-FFF2-40B4-BE49-F238E27FC236}">
                <a16:creationId xmlns:a16="http://schemas.microsoft.com/office/drawing/2014/main" id="{0F8AE715-E90F-4161-A4C5-3152F763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098" y="275766"/>
            <a:ext cx="4159809" cy="821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5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44117F8-9496-EFA2-6BFB-877DFB841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697" y="5623831"/>
            <a:ext cx="25587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位置曲线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30F262-10C9-73F0-A114-00DDD349D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06" y="1466853"/>
            <a:ext cx="9178141" cy="4100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181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5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9F9ACB-E74A-F10A-167F-4C99269F4D13}"/>
              </a:ext>
            </a:extLst>
          </p:cNvPr>
          <p:cNvSpPr txBox="1"/>
          <p:nvPr/>
        </p:nvSpPr>
        <p:spPr>
          <a:xfrm>
            <a:off x="2597132" y="6315535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速度曲线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8F3C77-550D-D8F3-7EFC-4E58CDA65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58" y="1276146"/>
            <a:ext cx="7812492" cy="4914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383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5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57DA83-E2B4-E8E5-2D24-DAB20355C893}"/>
              </a:ext>
            </a:extLst>
          </p:cNvPr>
          <p:cNvSpPr txBox="1"/>
          <p:nvPr/>
        </p:nvSpPr>
        <p:spPr>
          <a:xfrm>
            <a:off x="2884055" y="6191041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加速度曲线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A46795-433A-7AAA-9E24-0AC86B9FF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51" y="1182211"/>
            <a:ext cx="7846151" cy="4936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228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10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Stewart_10hz">
            <a:hlinkClick r:id="" action="ppaction://media"/>
            <a:extLst>
              <a:ext uri="{FF2B5EF4-FFF2-40B4-BE49-F238E27FC236}">
                <a16:creationId xmlns:a16="http://schemas.microsoft.com/office/drawing/2014/main" id="{97D4591D-2DC2-FD00-0700-EC25552FB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5110" y="1741746"/>
            <a:ext cx="732177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6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10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44117F8-9496-EFA2-6BFB-877DFB841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697" y="5623831"/>
            <a:ext cx="25587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位置曲线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1984A5-A58C-37E3-1682-1122759FE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94" y="1795727"/>
            <a:ext cx="8407015" cy="3756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69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10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9F9ACB-E74A-F10A-167F-4C99269F4D13}"/>
              </a:ext>
            </a:extLst>
          </p:cNvPr>
          <p:cNvSpPr txBox="1"/>
          <p:nvPr/>
        </p:nvSpPr>
        <p:spPr>
          <a:xfrm>
            <a:off x="2597132" y="6315535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速度曲线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2C1762-9C30-BD17-38A4-6025BB9EB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49" y="1524119"/>
            <a:ext cx="7418723" cy="4666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54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378691" y="1372414"/>
            <a:ext cx="1089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10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YaHei Consolas Hybrid" panose="020B0509020204020204" pitchFamily="49" charset="-122"/>
              </a:rPr>
              <a:t>：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57DA83-E2B4-E8E5-2D24-DAB20355C893}"/>
              </a:ext>
            </a:extLst>
          </p:cNvPr>
          <p:cNvSpPr txBox="1"/>
          <p:nvPr/>
        </p:nvSpPr>
        <p:spPr>
          <a:xfrm>
            <a:off x="2884055" y="6191041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加速度曲线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8D80D73-1801-EC33-CD0F-039575895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27" y="1233914"/>
            <a:ext cx="6635000" cy="4687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086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2AB171-7A0A-BC28-4910-162CA90350EE}"/>
              </a:ext>
            </a:extLst>
          </p:cNvPr>
          <p:cNvSpPr txBox="1"/>
          <p:nvPr/>
        </p:nvSpPr>
        <p:spPr>
          <a:xfrm>
            <a:off x="499045" y="1422491"/>
            <a:ext cx="652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4.5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4" name="Stewart_mix-hz">
            <a:hlinkClick r:id="" action="ppaction://media"/>
            <a:extLst>
              <a:ext uri="{FF2B5EF4-FFF2-40B4-BE49-F238E27FC236}">
                <a16:creationId xmlns:a16="http://schemas.microsoft.com/office/drawing/2014/main" id="{65112309-E0DE-63AB-36CD-EE7BDA2E09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5110" y="1995535"/>
            <a:ext cx="732177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06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44117F8-9496-EFA2-6BFB-877DFB841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697" y="5623831"/>
            <a:ext cx="25587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位置曲线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C42200-6C09-FB2B-941C-49E769B17DA9}"/>
              </a:ext>
            </a:extLst>
          </p:cNvPr>
          <p:cNvSpPr txBox="1"/>
          <p:nvPr/>
        </p:nvSpPr>
        <p:spPr>
          <a:xfrm>
            <a:off x="499045" y="1330158"/>
            <a:ext cx="652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4.5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172AADE-B458-FFA5-CCB1-5C5092049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58" y="1749566"/>
            <a:ext cx="8658951" cy="3868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904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9F9ACB-E74A-F10A-167F-4C99269F4D13}"/>
              </a:ext>
            </a:extLst>
          </p:cNvPr>
          <p:cNvSpPr txBox="1"/>
          <p:nvPr/>
        </p:nvSpPr>
        <p:spPr>
          <a:xfrm>
            <a:off x="2597132" y="6315535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速度曲线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383D7D-257E-48CF-F152-CBE148F30BA2}"/>
              </a:ext>
            </a:extLst>
          </p:cNvPr>
          <p:cNvSpPr txBox="1"/>
          <p:nvPr/>
        </p:nvSpPr>
        <p:spPr>
          <a:xfrm>
            <a:off x="499045" y="1280081"/>
            <a:ext cx="652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4.5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93E0E5-60B5-203B-737F-575C116A7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77" y="1649413"/>
            <a:ext cx="7657350" cy="4445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944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572654" y="969818"/>
            <a:ext cx="41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推导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Stewart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机器人平台运动学反解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849DC67-3B92-8EB4-B9B3-F91DBFD7FA8B}"/>
                  </a:ext>
                </a:extLst>
              </p:cNvPr>
              <p:cNvSpPr txBox="1"/>
              <p:nvPr/>
            </p:nvSpPr>
            <p:spPr>
              <a:xfrm>
                <a:off x="572655" y="1636866"/>
                <a:ext cx="6096000" cy="1267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基台坐标系：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 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5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1800" i="1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	</a:t>
                </a: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动平台坐标系：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 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5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		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849DC67-3B92-8EB4-B9B3-F91DBFD7F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5" y="1636866"/>
                <a:ext cx="6096000" cy="1267526"/>
              </a:xfrm>
              <a:prstGeom prst="rect">
                <a:avLst/>
              </a:prstGeom>
              <a:blipFill>
                <a:blip r:embed="rId4"/>
                <a:stretch>
                  <a:fillRect l="-900" t="-3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BFDC341-C143-F8D9-D96E-232EF38A20DE}"/>
                  </a:ext>
                </a:extLst>
              </p:cNvPr>
              <p:cNvSpPr txBox="1"/>
              <p:nvPr/>
            </p:nvSpPr>
            <p:spPr>
              <a:xfrm>
                <a:off x="4372116" y="1035438"/>
                <a:ext cx="4543706" cy="2619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𝜃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𝑠𝑖𝑛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𝜃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𝑠𝑖𝑛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𝜃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𝜃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	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𝜓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𝑠𝑖𝑛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𝜓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𝑠𝑖𝑛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𝜓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𝜓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	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𝑧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𝜑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𝑠𝑖𝑛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𝜑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𝑠𝑖𝑛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𝜑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𝑐𝑜𝑠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⁡(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𝜑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	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BFDC341-C143-F8D9-D96E-232EF38A2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116" y="1035438"/>
                <a:ext cx="4543706" cy="2619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8AF8338-5BAA-72E3-4F62-839BB8320BD7}"/>
                  </a:ext>
                </a:extLst>
              </p:cNvPr>
              <p:cNvSpPr txBox="1"/>
              <p:nvPr/>
            </p:nvSpPr>
            <p:spPr>
              <a:xfrm>
                <a:off x="7857842" y="1339150"/>
                <a:ext cx="2015831" cy="1663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位移矩阵为：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8AF8338-5BAA-72E3-4F62-839BB8320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42" y="1339150"/>
                <a:ext cx="2015831" cy="1663661"/>
              </a:xfrm>
              <a:prstGeom prst="rect">
                <a:avLst/>
              </a:prstGeom>
              <a:blipFill>
                <a:blip r:embed="rId6"/>
                <a:stretch>
                  <a:fillRect l="-2417" t="-2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D7E6F378-F4AC-623F-5460-DB5C2EE5EC21}"/>
              </a:ext>
            </a:extLst>
          </p:cNvPr>
          <p:cNvGrpSpPr/>
          <p:nvPr/>
        </p:nvGrpSpPr>
        <p:grpSpPr>
          <a:xfrm>
            <a:off x="9510415" y="950458"/>
            <a:ext cx="2549051" cy="2640339"/>
            <a:chOff x="8010231" y="1571443"/>
            <a:chExt cx="2549051" cy="264033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4E8D14D-22ED-5BE7-59B2-45AD9098A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0231" y="1571443"/>
              <a:ext cx="2549051" cy="2640339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011047A-D69E-D0F5-9BA2-1EF13F9A9D42}"/>
                </a:ext>
              </a:extLst>
            </p:cNvPr>
            <p:cNvCxnSpPr/>
            <p:nvPr/>
          </p:nvCxnSpPr>
          <p:spPr>
            <a:xfrm flipV="1">
              <a:off x="9199418" y="1965517"/>
              <a:ext cx="85338" cy="167361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27742A9-650E-EDD5-5316-B628D0497796}"/>
                  </a:ext>
                </a:extLst>
              </p:cNvPr>
              <p:cNvSpPr txBox="1"/>
              <p:nvPr/>
            </p:nvSpPr>
            <p:spPr>
              <a:xfrm>
                <a:off x="-16565" y="3436262"/>
                <a:ext cx="6179127" cy="956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则动平台球关节相对于静平台的坐标为：</a:t>
                </a:r>
                <a:endParaRPr lang="en-US" altLang="zh-CN" sz="18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algn="just"/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_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𝑃</m:t>
                        </m:r>
                      </m:e>
                    </m:acc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∗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=1, 2, 3, 4, 5, 6)</m:t>
                    </m:r>
                  </m:oMath>
                </a14:m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		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27742A9-650E-EDD5-5316-B628D0497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65" y="3436262"/>
                <a:ext cx="6179127" cy="956929"/>
              </a:xfrm>
              <a:prstGeom prst="rect">
                <a:avLst/>
              </a:prstGeom>
              <a:blipFill>
                <a:blip r:embed="rId8"/>
                <a:stretch>
                  <a:fillRect l="-789" t="-5096" b="-5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FDD336-38DD-7E42-42D9-CF0D8F23388F}"/>
                  </a:ext>
                </a:extLst>
              </p:cNvPr>
              <p:cNvSpPr txBox="1"/>
              <p:nvPr/>
            </p:nvSpPr>
            <p:spPr>
              <a:xfrm>
                <a:off x="0" y="4734012"/>
                <a:ext cx="6096000" cy="1581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杆件向量和长度可表示为：</a:t>
                </a:r>
                <a:endParaRPr lang="en-US" altLang="zh-CN" sz="18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_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=1, 2, 3, 4, 5, 6)</m:t>
                    </m:r>
                  </m:oMath>
                </a14:m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	</a:t>
                </a:r>
              </a:p>
              <a:p>
                <a:pPr algn="ctr"/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	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_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=1, 2, 3, 4, 5, 6)</m:t>
                    </m:r>
                  </m:oMath>
                </a14:m>
                <a:r>
                  <a:rPr lang="en-US" altLang="zh-CN" sz="1800" dirty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FDD336-38DD-7E42-42D9-CF0D8F23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34012"/>
                <a:ext cx="6096000" cy="1581523"/>
              </a:xfrm>
              <a:prstGeom prst="rect">
                <a:avLst/>
              </a:prstGeom>
              <a:blipFill>
                <a:blip r:embed="rId9"/>
                <a:stretch>
                  <a:fillRect l="-800" t="-3089" b="-1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0E8094F4-3795-6336-95A2-40E49357E04D}"/>
              </a:ext>
            </a:extLst>
          </p:cNvPr>
          <p:cNvGrpSpPr/>
          <p:nvPr/>
        </p:nvGrpSpPr>
        <p:grpSpPr>
          <a:xfrm>
            <a:off x="5470663" y="3669859"/>
            <a:ext cx="5973193" cy="3080836"/>
            <a:chOff x="5470663" y="3669859"/>
            <a:chExt cx="5973193" cy="308083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5B5690C-26F9-040B-60C1-2172CA78C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0663" y="3735043"/>
              <a:ext cx="5742282" cy="3015651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4684AB6-C810-3097-7982-A48573EF4F39}"/>
                </a:ext>
              </a:extLst>
            </p:cNvPr>
            <p:cNvSpPr/>
            <p:nvPr/>
          </p:nvSpPr>
          <p:spPr>
            <a:xfrm>
              <a:off x="5470663" y="3669859"/>
              <a:ext cx="5973193" cy="308083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0268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地震仿真模拟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57DA83-E2B4-E8E5-2D24-DAB20355C893}"/>
              </a:ext>
            </a:extLst>
          </p:cNvPr>
          <p:cNvSpPr txBox="1"/>
          <p:nvPr/>
        </p:nvSpPr>
        <p:spPr>
          <a:xfrm>
            <a:off x="2884055" y="6191041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加速度曲线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CC169B-04AB-B8CC-55B0-DCB99383AF91}"/>
              </a:ext>
            </a:extLst>
          </p:cNvPr>
          <p:cNvSpPr txBox="1"/>
          <p:nvPr/>
        </p:nvSpPr>
        <p:spPr>
          <a:xfrm>
            <a:off x="499045" y="1280081"/>
            <a:ext cx="652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4.5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EEB203-0872-249D-838A-E1355F8B5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20" y="1370084"/>
            <a:ext cx="6695613" cy="4730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707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D079ACC-367B-6C9E-F315-AB25D2BF6BDB}"/>
              </a:ext>
            </a:extLst>
          </p:cNvPr>
          <p:cNvGrpSpPr/>
          <p:nvPr/>
        </p:nvGrpSpPr>
        <p:grpSpPr>
          <a:xfrm>
            <a:off x="2115128" y="705862"/>
            <a:ext cx="7938111" cy="6133995"/>
            <a:chOff x="1385454" y="705862"/>
            <a:chExt cx="7938111" cy="613399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BF0BAEF-DDF2-6E43-10B3-526BE8185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454" y="705862"/>
              <a:ext cx="7938111" cy="6133995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11D4E98-F52E-69F3-5894-022F2F66F4E2}"/>
                </a:ext>
              </a:extLst>
            </p:cNvPr>
            <p:cNvSpPr/>
            <p:nvPr/>
          </p:nvSpPr>
          <p:spPr>
            <a:xfrm>
              <a:off x="1385454" y="5086173"/>
              <a:ext cx="2004290" cy="161904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4AADFE9-7975-4289-FE9D-36FDD0D062F7}"/>
                </a:ext>
              </a:extLst>
            </p:cNvPr>
            <p:cNvSpPr/>
            <p:nvPr/>
          </p:nvSpPr>
          <p:spPr>
            <a:xfrm>
              <a:off x="3502620" y="4918365"/>
              <a:ext cx="2004290" cy="161904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7. 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仿真模拟验证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431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仿真模拟验证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CC169B-04AB-B8CC-55B0-DCB99383AF91}"/>
              </a:ext>
            </a:extLst>
          </p:cNvPr>
          <p:cNvSpPr txBox="1"/>
          <p:nvPr/>
        </p:nvSpPr>
        <p:spPr>
          <a:xfrm>
            <a:off x="499045" y="1276185"/>
            <a:ext cx="652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4.5 Hz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为例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EFAB7C-1AAE-A304-4646-EA78CA831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5" y="1791998"/>
            <a:ext cx="10467975" cy="47148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889FCB7-284F-1B3B-B6A1-CBBCF248E2BA}"/>
              </a:ext>
            </a:extLst>
          </p:cNvPr>
          <p:cNvSpPr txBox="1"/>
          <p:nvPr/>
        </p:nvSpPr>
        <p:spPr>
          <a:xfrm>
            <a:off x="2791929" y="6520548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速度曲线</a:t>
            </a:r>
          </a:p>
        </p:txBody>
      </p:sp>
    </p:spTree>
    <p:extLst>
      <p:ext uri="{BB962C8B-B14F-4D97-AF65-F5344CB8AC3E}">
        <p14:creationId xmlns:p14="http://schemas.microsoft.com/office/powerpoint/2010/main" val="404167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仿真模拟验证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CC169B-04AB-B8CC-55B0-DCB99383AF91}"/>
              </a:ext>
            </a:extLst>
          </p:cNvPr>
          <p:cNvSpPr txBox="1"/>
          <p:nvPr/>
        </p:nvSpPr>
        <p:spPr>
          <a:xfrm>
            <a:off x="499045" y="1276185"/>
            <a:ext cx="652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 Hz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4.5 Hz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为例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3E1C89-ABB0-C2CF-9819-A3297EF30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4" y="1657062"/>
            <a:ext cx="12066363" cy="46430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E78D4D-E6CC-C806-9D8A-AC1C5525A92D}"/>
              </a:ext>
            </a:extLst>
          </p:cNvPr>
          <p:cNvSpPr txBox="1"/>
          <p:nvPr/>
        </p:nvSpPr>
        <p:spPr>
          <a:xfrm>
            <a:off x="3168072" y="6440348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加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速度曲线</a:t>
            </a:r>
          </a:p>
        </p:txBody>
      </p:sp>
    </p:spTree>
    <p:extLst>
      <p:ext uri="{BB962C8B-B14F-4D97-AF65-F5344CB8AC3E}">
        <p14:creationId xmlns:p14="http://schemas.microsoft.com/office/powerpoint/2010/main" val="1105902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00BE0B-A88C-137B-E95D-B03CB881A318}"/>
              </a:ext>
            </a:extLst>
          </p:cNvPr>
          <p:cNvSpPr txBox="1"/>
          <p:nvPr/>
        </p:nvSpPr>
        <p:spPr>
          <a:xfrm>
            <a:off x="399306" y="81287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力雅可比矩阵的推导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667C8F-5414-1C3A-49CA-B94177595601}"/>
                  </a:ext>
                </a:extLst>
              </p:cNvPr>
              <p:cNvSpPr/>
              <p:nvPr/>
            </p:nvSpPr>
            <p:spPr>
              <a:xfrm>
                <a:off x="3161454" y="2048747"/>
                <a:ext cx="1373196" cy="410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667C8F-5414-1C3A-49CA-B94177595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454" y="2048747"/>
                <a:ext cx="1373196" cy="410946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AE351D-A6F0-1BEA-AB3F-5BF9F1BE8136}"/>
                  </a:ext>
                </a:extLst>
              </p:cNvPr>
              <p:cNvSpPr/>
              <p:nvPr/>
            </p:nvSpPr>
            <p:spPr>
              <a:xfrm>
                <a:off x="1383180" y="1860715"/>
                <a:ext cx="1588448" cy="787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N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N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CN" i="0"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N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N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AE351D-A6F0-1BEA-AB3F-5BF9F1BE8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180" y="1860715"/>
                <a:ext cx="1588448" cy="787010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5F0CA3-5CDC-82A4-64A4-48D7E7A9C1EF}"/>
                  </a:ext>
                </a:extLst>
              </p:cNvPr>
              <p:cNvSpPr/>
              <p:nvPr/>
            </p:nvSpPr>
            <p:spPr>
              <a:xfrm>
                <a:off x="4724476" y="2048747"/>
                <a:ext cx="1425710" cy="428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⃗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5F0CA3-5CDC-82A4-64A4-48D7E7A9C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76" y="2048747"/>
                <a:ext cx="1425710" cy="428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5ED84B-C601-5576-F529-2BA7A07B6162}"/>
              </a:ext>
            </a:extLst>
          </p:cNvPr>
          <p:cNvSpPr txBox="1"/>
          <p:nvPr/>
        </p:nvSpPr>
        <p:spPr>
          <a:xfrm>
            <a:off x="883190" y="13082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力螺旋的表达式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：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EB519-0DFD-064F-6532-17277A2DEA21}"/>
              </a:ext>
            </a:extLst>
          </p:cNvPr>
          <p:cNvSpPr txBox="1"/>
          <p:nvPr/>
        </p:nvSpPr>
        <p:spPr>
          <a:xfrm>
            <a:off x="883472" y="2749270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Stewart的几何特征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：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58C398-6263-78DB-D3AE-3A2882F9D503}"/>
                  </a:ext>
                </a:extLst>
              </p:cNvPr>
              <p:cNvSpPr/>
              <p:nvPr/>
            </p:nvSpPr>
            <p:spPr>
              <a:xfrm>
                <a:off x="1383180" y="3436111"/>
                <a:ext cx="2525691" cy="410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⃗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58C398-6263-78DB-D3AE-3A2882F9D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180" y="3436111"/>
                <a:ext cx="2525691" cy="410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7AFE512-99A2-63F4-56CB-478907468A43}"/>
              </a:ext>
            </a:extLst>
          </p:cNvPr>
          <p:cNvSpPr txBox="1"/>
          <p:nvPr/>
        </p:nvSpPr>
        <p:spPr>
          <a:xfrm>
            <a:off x="4271504" y="3516590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其中R为旋转矩阵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；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B45B15-1451-B387-99F4-BBC136DB7470}"/>
                  </a:ext>
                </a:extLst>
              </p:cNvPr>
              <p:cNvSpPr/>
              <p:nvPr/>
            </p:nvSpPr>
            <p:spPr>
              <a:xfrm>
                <a:off x="1383180" y="4648220"/>
                <a:ext cx="3275448" cy="384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B45B15-1451-B387-99F4-BBC136DB7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180" y="4648220"/>
                <a:ext cx="3275448" cy="384914"/>
              </a:xfrm>
              <a:prstGeom prst="rect">
                <a:avLst/>
              </a:prstGeom>
              <a:blipFill>
                <a:blip r:embed="rId8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C9E06D2-EDA2-6E46-BD70-F0CB6F736E0F}"/>
              </a:ext>
            </a:extLst>
          </p:cNvPr>
          <p:cNvSpPr txBox="1"/>
          <p:nvPr/>
        </p:nvSpPr>
        <p:spPr>
          <a:xfrm>
            <a:off x="860971" y="41128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力旋量的表达式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：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934192-1391-7B27-26ED-D3115F1F2607}"/>
                  </a:ext>
                </a:extLst>
              </p:cNvPr>
              <p:cNvSpPr/>
              <p:nvPr/>
            </p:nvSpPr>
            <p:spPr>
              <a:xfrm>
                <a:off x="1383180" y="5802505"/>
                <a:ext cx="4862805" cy="384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934192-1391-7B27-26ED-D3115F1F2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180" y="5802505"/>
                <a:ext cx="4862805" cy="384914"/>
              </a:xfrm>
              <a:prstGeom prst="rect">
                <a:avLst/>
              </a:prstGeom>
              <a:blipFill>
                <a:blip r:embed="rId9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A9BE82F-1BAA-136B-D078-F0A540266F4A}"/>
              </a:ext>
            </a:extLst>
          </p:cNvPr>
          <p:cNvSpPr txBox="1"/>
          <p:nvPr/>
        </p:nvSpPr>
        <p:spPr>
          <a:xfrm>
            <a:off x="887625" y="5150141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为方便计算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zh-CN" alt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将力旋量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分解为大小和方向的形式：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2" name="图片 4">
            <a:extLst>
              <a:ext uri="{FF2B5EF4-FFF2-40B4-BE49-F238E27FC236}">
                <a16:creationId xmlns:a16="http://schemas.microsoft.com/office/drawing/2014/main" id="{36D23762-DCCE-A782-89D5-88D0301BE8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1834" y="931274"/>
            <a:ext cx="4508545" cy="47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1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4">
            <a:extLst>
              <a:ext uri="{FF2B5EF4-FFF2-40B4-BE49-F238E27FC236}">
                <a16:creationId xmlns:a16="http://schemas.microsoft.com/office/drawing/2014/main" id="{584E7A9E-589A-7ED7-036D-8B72FFFC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4" y="931274"/>
            <a:ext cx="4508545" cy="4765051"/>
          </a:xfrm>
          <a:prstGeom prst="rect">
            <a:avLst/>
          </a:prstGeom>
        </p:spPr>
      </p:pic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00BE0B-A88C-137B-E95D-B03CB881A318}"/>
              </a:ext>
            </a:extLst>
          </p:cNvPr>
          <p:cNvSpPr txBox="1"/>
          <p:nvPr/>
        </p:nvSpPr>
        <p:spPr>
          <a:xfrm>
            <a:off x="399306" y="81287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力雅可比矩阵的推导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ED84B-C601-5576-F529-2BA7A07B6162}"/>
              </a:ext>
            </a:extLst>
          </p:cNvPr>
          <p:cNvSpPr txBox="1"/>
          <p:nvPr/>
        </p:nvSpPr>
        <p:spPr>
          <a:xfrm>
            <a:off x="883190" y="13082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力螺旋的表达式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：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934192-1391-7B27-26ED-D3115F1F2607}"/>
                  </a:ext>
                </a:extLst>
              </p:cNvPr>
              <p:cNvSpPr/>
              <p:nvPr/>
            </p:nvSpPr>
            <p:spPr>
              <a:xfrm>
                <a:off x="1233195" y="1848574"/>
                <a:ext cx="4862805" cy="384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934192-1391-7B27-26ED-D3115F1F2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95" y="1848574"/>
                <a:ext cx="4862805" cy="384914"/>
              </a:xfrm>
              <a:prstGeom prst="rect">
                <a:avLst/>
              </a:prstGeom>
              <a:blipFill>
                <a:blip r:embed="rId5"/>
                <a:stretch>
                  <a:fillRect t="-3226"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BB6FB3-E960-D0F9-EC5D-CDB58A6DC4F4}"/>
                  </a:ext>
                </a:extLst>
              </p:cNvPr>
              <p:cNvSpPr/>
              <p:nvPr/>
            </p:nvSpPr>
            <p:spPr>
              <a:xfrm>
                <a:off x="883190" y="2438119"/>
                <a:ext cx="6096000" cy="198176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:r>
                  <a:rPr lang="zh-CN" altLang="en-US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我们假设：</a:t>
                </a:r>
                <a:endParaRPr lang="en-CN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BB6FB3-E960-D0F9-EC5D-CDB58A6DC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90" y="2438119"/>
                <a:ext cx="6096000" cy="1981761"/>
              </a:xfrm>
              <a:prstGeom prst="rect">
                <a:avLst/>
              </a:prstGeom>
              <a:blipFill>
                <a:blip r:embed="rId6"/>
                <a:stretch>
                  <a:fillRect l="-832" t="-25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73ABE1E-EB42-FFB1-81E4-1DE341C51262}"/>
              </a:ext>
            </a:extLst>
          </p:cNvPr>
          <p:cNvSpPr/>
          <p:nvPr/>
        </p:nvSpPr>
        <p:spPr>
          <a:xfrm>
            <a:off x="883190" y="4404084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其中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可以表示为：</a:t>
            </a:r>
            <a:endParaRPr lang="en-CN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E3C0BE-BE29-248C-A3E5-9B588084044E}"/>
                  </a:ext>
                </a:extLst>
              </p:cNvPr>
              <p:cNvSpPr/>
              <p:nvPr/>
            </p:nvSpPr>
            <p:spPr>
              <a:xfrm>
                <a:off x="231494" y="5005350"/>
                <a:ext cx="12638845" cy="714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N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N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)×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)×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)×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6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)×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)×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6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)×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6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                                                                    </a:t>
                </a:r>
                <a:endParaRPr lang="en-CN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E3C0BE-BE29-248C-A3E5-9B5880840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94" y="5005350"/>
                <a:ext cx="12638845" cy="714170"/>
              </a:xfrm>
              <a:prstGeom prst="rect">
                <a:avLst/>
              </a:prstGeom>
              <a:blipFill>
                <a:blip r:embed="rId7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8AD479-E3B3-F040-FBBA-71E5B084A7EA}"/>
                  </a:ext>
                </a:extLst>
              </p:cNvPr>
              <p:cNvSpPr txBox="1"/>
              <p:nvPr/>
            </p:nvSpPr>
            <p:spPr>
              <a:xfrm>
                <a:off x="883190" y="5926726"/>
                <a:ext cx="6400479" cy="668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我们可以发现u矩阵就是雅可比矩阵J</a:t>
                </a:r>
                <a:r>
                  <a:rPr lang="en-US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 </a:t>
                </a:r>
                <a:r>
                  <a:rPr lang="zh-CN" altLang="en-US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且对比速度雅可比矩阵</a:t>
                </a:r>
                <a:r>
                  <a:rPr lang="en-US" altLang="zh-CN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 </a:t>
                </a:r>
                <a:r>
                  <a:rPr lang="zh-CN" altLang="en-US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可以发现其表达式正好是其</a:t>
                </a:r>
                <a:r>
                  <a:rPr lang="zh-CN" altLang="en-CN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转置的逆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N" dirty="0">
                    <a:effectLst/>
                  </a:rPr>
                  <a:t> </a:t>
                </a:r>
                <a:r>
                  <a:rPr lang="zh-CN" altLang="en-US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；</a:t>
                </a:r>
                <a:endParaRPr lang="en-CN" dirty="0">
                  <a:latin typeface="Songti TC" panose="02010600040101010101" pitchFamily="2" charset="-120"/>
                  <a:ea typeface="Songti TC" panose="02010600040101010101" pitchFamily="2" charset="-12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8AD479-E3B3-F040-FBBA-71E5B084A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90" y="5926726"/>
                <a:ext cx="6400479" cy="668709"/>
              </a:xfrm>
              <a:prstGeom prst="rect">
                <a:avLst/>
              </a:prstGeom>
              <a:blipFill>
                <a:blip r:embed="rId8"/>
                <a:stretch>
                  <a:fillRect l="-792" t="-3704" r="-1188" b="-129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701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00BE0B-A88C-137B-E95D-B03CB881A318}"/>
              </a:ext>
            </a:extLst>
          </p:cNvPr>
          <p:cNvSpPr txBox="1"/>
          <p:nvPr/>
        </p:nvSpPr>
        <p:spPr>
          <a:xfrm>
            <a:off x="399306" y="81287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承载力的计算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ED84B-C601-5576-F529-2BA7A07B6162}"/>
              </a:ext>
            </a:extLst>
          </p:cNvPr>
          <p:cNvSpPr txBox="1"/>
          <p:nvPr/>
        </p:nvSpPr>
        <p:spPr>
          <a:xfrm>
            <a:off x="883191" y="1308227"/>
            <a:ext cx="4182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承载力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在工程上的定义是结构负重的能力，因此我们直接将承载力视作一个沿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Z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轴方向的纯力，用旋量表示为</a:t>
            </a:r>
            <a:r>
              <a:rPr lang="en-US" dirty="0"/>
              <a:t>[0,0,F</a:t>
            </a:r>
            <a:r>
              <a:rPr lang="en-US" baseline="-25000" dirty="0"/>
              <a:t>load</a:t>
            </a:r>
            <a:r>
              <a:rPr lang="en-US" dirty="0"/>
              <a:t>,0,0,0]</a:t>
            </a:r>
            <a:r>
              <a:rPr lang="en-US" baseline="30000" dirty="0"/>
              <a:t>T</a:t>
            </a:r>
            <a:r>
              <a:rPr lang="en-CN" dirty="0"/>
              <a:t> 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ECF2B-4EEB-56E0-04FE-8AA441A8959A}"/>
              </a:ext>
            </a:extLst>
          </p:cNvPr>
          <p:cNvSpPr txBox="1"/>
          <p:nvPr/>
        </p:nvSpPr>
        <p:spPr>
          <a:xfrm>
            <a:off x="866244" y="260642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由已经计算出的力雅可比矩阵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：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A224A8-DC33-8D1F-5FF0-29AA6E5CD836}"/>
                  </a:ext>
                </a:extLst>
              </p:cNvPr>
              <p:cNvSpPr/>
              <p:nvPr/>
            </p:nvSpPr>
            <p:spPr>
              <a:xfrm>
                <a:off x="1816612" y="3028096"/>
                <a:ext cx="1337097" cy="384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A224A8-DC33-8D1F-5FF0-29AA6E5CD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12" y="3028096"/>
                <a:ext cx="1337097" cy="384785"/>
              </a:xfrm>
              <a:prstGeom prst="rect">
                <a:avLst/>
              </a:prstGeom>
              <a:blipFill>
                <a:blip r:embed="rId4"/>
                <a:stretch>
                  <a:fillRect t="-6452"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D713F5F-FA67-8417-31EC-3E457EB4EB8D}"/>
              </a:ext>
            </a:extLst>
          </p:cNvPr>
          <p:cNvSpPr txBox="1"/>
          <p:nvPr/>
        </p:nvSpPr>
        <p:spPr>
          <a:xfrm>
            <a:off x="866244" y="3478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可得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：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09CB07-5E18-7E3A-4DCA-D1B55DB24E0F}"/>
                  </a:ext>
                </a:extLst>
              </p:cNvPr>
              <p:cNvSpPr/>
              <p:nvPr/>
            </p:nvSpPr>
            <p:spPr>
              <a:xfrm>
                <a:off x="1816612" y="3847613"/>
                <a:ext cx="1351460" cy="385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09CB07-5E18-7E3A-4DCA-D1B55DB24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12" y="3847613"/>
                <a:ext cx="1351460" cy="385362"/>
              </a:xfrm>
              <a:prstGeom prst="rect">
                <a:avLst/>
              </a:prstGeom>
              <a:blipFill>
                <a:blip r:embed="rId5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31A6B68-2DDC-9145-4E91-143D7E96C90D}"/>
              </a:ext>
            </a:extLst>
          </p:cNvPr>
          <p:cNvSpPr txBox="1"/>
          <p:nvPr/>
        </p:nvSpPr>
        <p:spPr>
          <a:xfrm>
            <a:off x="883191" y="4508937"/>
            <a:ext cx="4182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当电缸产生力达到最大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，也就是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10000N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时，我们就可以计算出最终得到的最大承载力。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D9EB1-429C-4933-718A-D4B34A994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86" y="1285220"/>
            <a:ext cx="5132870" cy="4755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17FD8-DF75-FC46-DD42-2F5A25FC4467}"/>
              </a:ext>
            </a:extLst>
          </p:cNvPr>
          <p:cNvSpPr txBox="1"/>
          <p:nvPr/>
        </p:nvSpPr>
        <p:spPr>
          <a:xfrm>
            <a:off x="7767145" y="6064083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>
                <a:latin typeface="Songti TC" panose="02010600040101010101" pitchFamily="2" charset="-120"/>
                <a:ea typeface="Songti TC" panose="02010600040101010101" pitchFamily="2" charset="-120"/>
              </a:rPr>
              <a:t>部分动力学计算的代码</a:t>
            </a:r>
          </a:p>
        </p:txBody>
      </p:sp>
    </p:spTree>
    <p:extLst>
      <p:ext uri="{BB962C8B-B14F-4D97-AF65-F5344CB8AC3E}">
        <p14:creationId xmlns:p14="http://schemas.microsoft.com/office/powerpoint/2010/main" val="4155653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00BE0B-A88C-137B-E95D-B03CB881A318}"/>
              </a:ext>
            </a:extLst>
          </p:cNvPr>
          <p:cNvSpPr txBox="1"/>
          <p:nvPr/>
        </p:nvSpPr>
        <p:spPr>
          <a:xfrm>
            <a:off x="399306" y="81287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动力学反解的计算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26F3779-9632-364D-FC35-4E96A8F0C1D3}"/>
                  </a:ext>
                </a:extLst>
              </p:cNvPr>
              <p:cNvSpPr/>
              <p:nvPr/>
            </p:nvSpPr>
            <p:spPr>
              <a:xfrm>
                <a:off x="1272622" y="1793145"/>
                <a:ext cx="9171806" cy="736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CN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N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CN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CN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N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CN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CN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N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CN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CN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N" i="0"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CN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CN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N" i="0">
                                                      <a:latin typeface="Cambria Math" panose="02040503050406030204" pitchFamily="18" charset="0"/>
                                                    </a:rPr>
                                                    <m:t>5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CN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CN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N" i="0">
                                                      <a:latin typeface="Cambria Math" panose="02040503050406030204" pitchFamily="18" charset="0"/>
                                                    </a:rPr>
                                                    <m:t>6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CN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i="0"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26F3779-9632-364D-FC35-4E96A8F0C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22" y="1793145"/>
                <a:ext cx="9171806" cy="7367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F17026E-B376-FB8C-58C3-E357C63F8BF6}"/>
                  </a:ext>
                </a:extLst>
              </p:cNvPr>
              <p:cNvSpPr/>
              <p:nvPr/>
            </p:nvSpPr>
            <p:spPr>
              <a:xfrm>
                <a:off x="4099904" y="2564044"/>
                <a:ext cx="1338443" cy="384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F17026E-B376-FB8C-58C3-E357C63F8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904" y="2564044"/>
                <a:ext cx="1338443" cy="384785"/>
              </a:xfrm>
              <a:prstGeom prst="rect">
                <a:avLst/>
              </a:prstGeom>
              <a:blipFill>
                <a:blip r:embed="rId5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B8FED89-D45D-D9CE-326D-6031BB22AD19}"/>
              </a:ext>
            </a:extLst>
          </p:cNvPr>
          <p:cNvSpPr txBox="1"/>
          <p:nvPr/>
        </p:nvSpPr>
        <p:spPr>
          <a:xfrm>
            <a:off x="834040" y="13740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雅可比矩阵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：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0EDC3-8291-6E11-F1A6-E8E1A99D71A6}"/>
              </a:ext>
            </a:extLst>
          </p:cNvPr>
          <p:cNvSpPr txBox="1"/>
          <p:nvPr/>
        </p:nvSpPr>
        <p:spPr>
          <a:xfrm>
            <a:off x="834040" y="257965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可以得到末端力旋量表达式为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：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102F3E-586A-4BC5-3C21-052E80198E83}"/>
              </a:ext>
            </a:extLst>
          </p:cNvPr>
          <p:cNvSpPr/>
          <p:nvPr/>
        </p:nvSpPr>
        <p:spPr>
          <a:xfrm>
            <a:off x="834040" y="30211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dirty="0">
                <a:latin typeface="Cambria Math" panose="02040503050406030204" pitchFamily="18" charset="0"/>
                <a:ea typeface="SimSun" panose="02010600030101010101" pitchFamily="2" charset="-122"/>
              </a:rPr>
              <a:t>如果将末端视为质点，则可以忽略末端的力矩，得到：</a:t>
            </a:r>
            <a:endParaRPr lang="en-CN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143275-4491-7556-9E63-C86679F76091}"/>
                  </a:ext>
                </a:extLst>
              </p:cNvPr>
              <p:cNvSpPr/>
              <p:nvPr/>
            </p:nvSpPr>
            <p:spPr>
              <a:xfrm>
                <a:off x="3296381" y="3470727"/>
                <a:ext cx="6253507" cy="413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,0,0,0]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:r>
                  <a:rPr lang="en-CN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),0,0,0]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143275-4491-7556-9E63-C86679F76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381" y="3470727"/>
                <a:ext cx="6253507" cy="413062"/>
              </a:xfrm>
              <a:prstGeom prst="rect">
                <a:avLst/>
              </a:prstGeom>
              <a:blipFill>
                <a:blip r:embed="rId6"/>
                <a:stretch>
                  <a:fillRect l="-202" t="-3030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182F12-6528-0842-650C-0888FB879A55}"/>
                  </a:ext>
                </a:extLst>
              </p:cNvPr>
              <p:cNvSpPr/>
              <p:nvPr/>
            </p:nvSpPr>
            <p:spPr>
              <a:xfrm>
                <a:off x="3972047" y="3964046"/>
                <a:ext cx="4090222" cy="413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CN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),0,0,0]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182F12-6528-0842-650C-0888FB879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47" y="3964046"/>
                <a:ext cx="4090222" cy="413062"/>
              </a:xfrm>
              <a:prstGeom prst="rect">
                <a:avLst/>
              </a:prstGeom>
              <a:blipFill>
                <a:blip r:embed="rId7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197F53-0940-C4B6-9BF9-B5F31DE64457}"/>
                  </a:ext>
                </a:extLst>
              </p:cNvPr>
              <p:cNvSpPr/>
              <p:nvPr/>
            </p:nvSpPr>
            <p:spPr>
              <a:xfrm>
                <a:off x="3423885" y="4547195"/>
                <a:ext cx="4689682" cy="170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N" i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  <m:sup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),0,0,0]</m:t>
                          </m:r>
                        </m:e>
                        <m:sup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197F53-0940-C4B6-9BF9-B5F31DE64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885" y="4547195"/>
                <a:ext cx="4689682" cy="17047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361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00BE0B-A88C-137B-E95D-B03CB881A318}"/>
              </a:ext>
            </a:extLst>
          </p:cNvPr>
          <p:cNvSpPr txBox="1"/>
          <p:nvPr/>
        </p:nvSpPr>
        <p:spPr>
          <a:xfrm>
            <a:off x="399306" y="81287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计算与仿真结果及误差分析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287030-64DE-C360-65B0-0A8B0E85832D}"/>
              </a:ext>
            </a:extLst>
          </p:cNvPr>
          <p:cNvGrpSpPr/>
          <p:nvPr/>
        </p:nvGrpSpPr>
        <p:grpSpPr>
          <a:xfrm>
            <a:off x="6336336" y="1212989"/>
            <a:ext cx="4709085" cy="2805898"/>
            <a:chOff x="6341265" y="1432813"/>
            <a:chExt cx="4709085" cy="280589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A2E886C-BA00-CFE0-0746-4D0748CE4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265" y="1432813"/>
              <a:ext cx="4709085" cy="238357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C49757-4B2D-115B-480F-557659CE04C6}"/>
                </a:ext>
              </a:extLst>
            </p:cNvPr>
            <p:cNvSpPr txBox="1"/>
            <p:nvPr/>
          </p:nvSpPr>
          <p:spPr>
            <a:xfrm>
              <a:off x="8405679" y="396171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Songti TC" panose="02010600040101010101" pitchFamily="2" charset="-120"/>
                  <a:ea typeface="Songti TC" panose="02010600040101010101" pitchFamily="2" charset="-120"/>
                </a:rPr>
                <a:t>计算结果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CF60353-CD14-2998-67C9-17F374C2CB76}"/>
              </a:ext>
            </a:extLst>
          </p:cNvPr>
          <p:cNvGrpSpPr/>
          <p:nvPr/>
        </p:nvGrpSpPr>
        <p:grpSpPr>
          <a:xfrm>
            <a:off x="6331407" y="4192544"/>
            <a:ext cx="4714014" cy="2366125"/>
            <a:chOff x="6336336" y="4384036"/>
            <a:chExt cx="4714014" cy="236612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EBF79EB-1445-8E13-12C5-58A0BD619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336" y="4384036"/>
              <a:ext cx="4714014" cy="208230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111814-3E4A-DFC0-4105-C5BF78DB6D16}"/>
                </a:ext>
              </a:extLst>
            </p:cNvPr>
            <p:cNvSpPr txBox="1"/>
            <p:nvPr/>
          </p:nvSpPr>
          <p:spPr>
            <a:xfrm>
              <a:off x="8405679" y="647316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Songti TC" panose="02010600040101010101" pitchFamily="2" charset="-120"/>
                  <a:ea typeface="Songti TC" panose="02010600040101010101" pitchFamily="2" charset="-120"/>
                </a:rPr>
                <a:t>仿真结果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3F14A08-CCAF-CD7D-091A-FD41FFCCA6B4}"/>
              </a:ext>
            </a:extLst>
          </p:cNvPr>
          <p:cNvSpPr/>
          <p:nvPr/>
        </p:nvSpPr>
        <p:spPr>
          <a:xfrm>
            <a:off x="769462" y="1742707"/>
            <a:ext cx="47090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我们仔细观察可以发现，计算与仿真结果有较明显误差。主要是由于我们使用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simulink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仿真时，杆件的质量不能被设置为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，因此仿真的时候代入了杆件的质量，导致某些结果出现偏差。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此外，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simulink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中也无法将顶面的圆盘设置为质点，因此导致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20kg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的质量均匀分布，可能也会产生力矩等，最终对仿真结果产生影响。</a:t>
            </a:r>
            <a:r>
              <a:rPr lang="en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327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00BE0B-A88C-137B-E95D-B03CB881A318}"/>
              </a:ext>
            </a:extLst>
          </p:cNvPr>
          <p:cNvSpPr txBox="1"/>
          <p:nvPr/>
        </p:nvSpPr>
        <p:spPr>
          <a:xfrm>
            <a:off x="399306" y="81287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计算与仿真结果及误差分析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287030-64DE-C360-65B0-0A8B0E85832D}"/>
              </a:ext>
            </a:extLst>
          </p:cNvPr>
          <p:cNvGrpSpPr/>
          <p:nvPr/>
        </p:nvGrpSpPr>
        <p:grpSpPr>
          <a:xfrm>
            <a:off x="6336336" y="1212989"/>
            <a:ext cx="4709085" cy="2805898"/>
            <a:chOff x="6341265" y="1432813"/>
            <a:chExt cx="4709085" cy="280589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A2E886C-BA00-CFE0-0746-4D0748CE4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265" y="1432813"/>
              <a:ext cx="4709085" cy="238357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C49757-4B2D-115B-480F-557659CE04C6}"/>
                </a:ext>
              </a:extLst>
            </p:cNvPr>
            <p:cNvSpPr txBox="1"/>
            <p:nvPr/>
          </p:nvSpPr>
          <p:spPr>
            <a:xfrm>
              <a:off x="8405679" y="396171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Songti TC" panose="02010600040101010101" pitchFamily="2" charset="-120"/>
                  <a:ea typeface="Songti TC" panose="02010600040101010101" pitchFamily="2" charset="-120"/>
                </a:rPr>
                <a:t>计算结果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CF60353-CD14-2998-67C9-17F374C2CB76}"/>
              </a:ext>
            </a:extLst>
          </p:cNvPr>
          <p:cNvGrpSpPr/>
          <p:nvPr/>
        </p:nvGrpSpPr>
        <p:grpSpPr>
          <a:xfrm>
            <a:off x="6331407" y="4192544"/>
            <a:ext cx="4714014" cy="2366125"/>
            <a:chOff x="6336336" y="4384036"/>
            <a:chExt cx="4714014" cy="236612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EBF79EB-1445-8E13-12C5-58A0BD619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336" y="4384036"/>
              <a:ext cx="4714014" cy="208230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111814-3E4A-DFC0-4105-C5BF78DB6D16}"/>
                </a:ext>
              </a:extLst>
            </p:cNvPr>
            <p:cNvSpPr txBox="1"/>
            <p:nvPr/>
          </p:nvSpPr>
          <p:spPr>
            <a:xfrm>
              <a:off x="8405679" y="647316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Songti TC" panose="02010600040101010101" pitchFamily="2" charset="-120"/>
                  <a:ea typeface="Songti TC" panose="02010600040101010101" pitchFamily="2" charset="-120"/>
                </a:rPr>
                <a:t>仿真结果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3F14A08-CCAF-CD7D-091A-FD41FFCCA6B4}"/>
              </a:ext>
            </a:extLst>
          </p:cNvPr>
          <p:cNvSpPr/>
          <p:nvPr/>
        </p:nvSpPr>
        <p:spPr>
          <a:xfrm>
            <a:off x="769462" y="1742707"/>
            <a:ext cx="47090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我们仔细观察可以发现，计算与仿真结果有较明显误差。主要是由于我们使用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simulink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仿真时，杆件的质量不能被设置为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，因此仿真的时候代入了杆件的质量，导致某些结果出现偏差。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此外，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simulink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中也无法将顶面的圆盘设置为质点，因此导致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20kg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的质量均匀分布，可能也会产生力矩等，最终对仿真结果产生影响。</a:t>
            </a:r>
            <a:r>
              <a:rPr lang="en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589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572655" y="969818"/>
            <a:ext cx="442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推导机器人雅克比矩阵，并用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MATLAB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4FD05CA-7CCD-5E78-AB6D-6CFCFEE5C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480105"/>
              </p:ext>
            </p:extLst>
          </p:nvPr>
        </p:nvGraphicFramePr>
        <p:xfrm>
          <a:off x="748145" y="1788121"/>
          <a:ext cx="720439" cy="221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9">
                  <a:extLst>
                    <a:ext uri="{9D8B030D-6E8A-4147-A177-3AD203B41FA5}">
                      <a16:colId xmlns:a16="http://schemas.microsoft.com/office/drawing/2014/main" val="4146834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94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20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2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4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78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108622"/>
                  </a:ext>
                </a:extLst>
              </a:tr>
            </a:tbl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C1DC3156-F362-3596-D964-6BC0826BE650}"/>
              </a:ext>
            </a:extLst>
          </p:cNvPr>
          <p:cNvGrpSpPr/>
          <p:nvPr/>
        </p:nvGrpSpPr>
        <p:grpSpPr>
          <a:xfrm>
            <a:off x="231494" y="2372592"/>
            <a:ext cx="2068650" cy="3237925"/>
            <a:chOff x="231494" y="2363356"/>
            <a:chExt cx="2068650" cy="323792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B8EE0A6-929E-4909-7ABD-D85B98F976DC}"/>
                </a:ext>
              </a:extLst>
            </p:cNvPr>
            <p:cNvGrpSpPr/>
            <p:nvPr/>
          </p:nvGrpSpPr>
          <p:grpSpPr>
            <a:xfrm>
              <a:off x="429491" y="4833287"/>
              <a:ext cx="1634836" cy="767994"/>
              <a:chOff x="-304800" y="4176012"/>
              <a:chExt cx="1634836" cy="7679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D9A43A8-9C05-AE68-520D-60F4E45CE352}"/>
                      </a:ext>
                    </a:extLst>
                  </p:cNvPr>
                  <p:cNvSpPr txBox="1"/>
                  <p:nvPr/>
                </p:nvSpPr>
                <p:spPr>
                  <a:xfrm>
                    <a:off x="-304800" y="4176012"/>
                    <a:ext cx="153958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坐标</a:t>
                    </a:r>
                    <a14:m>
                      <m:oMath xmlns:m="http://schemas.openxmlformats.org/officeDocument/2006/math"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̇"/>
                            <m:ctrlPr>
                              <a:rPr lang="en-US" altLang="zh-CN" sz="1800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D9A43A8-9C05-AE68-520D-60F4E45CE3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04800" y="4176012"/>
                    <a:ext cx="153958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162" t="-13115" b="-196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A4782BAD-1323-8C03-5D20-16FD789D6892}"/>
                      </a:ext>
                    </a:extLst>
                  </p:cNvPr>
                  <p:cNvSpPr txBox="1"/>
                  <p:nvPr/>
                </p:nvSpPr>
                <p:spPr>
                  <a:xfrm>
                    <a:off x="-304800" y="4561850"/>
                    <a:ext cx="1634836" cy="38215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姿态</a:t>
                    </a:r>
                    <a14:m>
                      <m:oMath xmlns:m="http://schemas.openxmlformats.org/officeDocument/2006/math"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A4782BAD-1323-8C03-5D20-16FD789D6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04800" y="4561850"/>
                    <a:ext cx="1634836" cy="3821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974" t="-11290" r="-372" b="-209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8225AC9-0965-61BB-42D6-F097332C5D5B}"/>
                </a:ext>
              </a:extLst>
            </p:cNvPr>
            <p:cNvGrpSpPr/>
            <p:nvPr/>
          </p:nvGrpSpPr>
          <p:grpSpPr>
            <a:xfrm>
              <a:off x="231494" y="2363356"/>
              <a:ext cx="2068650" cy="769441"/>
              <a:chOff x="231494" y="2363356"/>
              <a:chExt cx="2068650" cy="769441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F3D0324-D388-8C37-81A0-8EB9BE175F5B}"/>
                  </a:ext>
                </a:extLst>
              </p:cNvPr>
              <p:cNvSpPr txBox="1"/>
              <p:nvPr/>
            </p:nvSpPr>
            <p:spPr>
              <a:xfrm>
                <a:off x="231494" y="2363356"/>
                <a:ext cx="44561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CN" altLang="en-US" sz="4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6787BE9-0C7F-5857-FFE7-331CB5ABDF4B}"/>
                  </a:ext>
                </a:extLst>
              </p:cNvPr>
              <p:cNvSpPr txBox="1"/>
              <p:nvPr/>
            </p:nvSpPr>
            <p:spPr>
              <a:xfrm>
                <a:off x="1468584" y="2363356"/>
                <a:ext cx="83156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/dt</a:t>
                </a:r>
                <a:endParaRPr lang="zh-CN" altLang="en-US" sz="4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D016D8D-9ABC-AC24-376E-8FBBDE3E57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64" y="4110717"/>
              <a:ext cx="18473" cy="73343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9A42EC1-2662-D434-3537-BAEBC8E96313}"/>
                  </a:ext>
                </a:extLst>
              </p:cNvPr>
              <p:cNvSpPr txBox="1"/>
              <p:nvPr/>
            </p:nvSpPr>
            <p:spPr>
              <a:xfrm>
                <a:off x="2850352" y="1669414"/>
                <a:ext cx="6109854" cy="371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为第</a:t>
                </a:r>
                <a:r>
                  <a:rPr lang="en-US" altLang="zh-CN" sz="1800" i="1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个关节的单位向量，有位置表示为：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𝑃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_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𝑃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𝑅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∗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对式子两边进行求导，得到：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𝑅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∗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𝑙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进一步的：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𝑅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∗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𝑅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∗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𝑜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于是有：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𝑜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𝑙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𝑜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9A42EC1-2662-D434-3537-BAEBC8E96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352" y="1669414"/>
                <a:ext cx="6109854" cy="3718582"/>
              </a:xfrm>
              <a:prstGeom prst="rect">
                <a:avLst/>
              </a:prstGeom>
              <a:blipFill>
                <a:blip r:embed="rId7"/>
                <a:stretch>
                  <a:fillRect l="-898" t="-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0C01261-D056-AF26-20BA-2E7220B03940}"/>
                  </a:ext>
                </a:extLst>
              </p:cNvPr>
              <p:cNvSpPr txBox="1"/>
              <p:nvPr/>
            </p:nvSpPr>
            <p:spPr>
              <a:xfrm>
                <a:off x="2454564" y="5391482"/>
                <a:ext cx="6109854" cy="438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0C01261-D056-AF26-20BA-2E7220B0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64" y="5391482"/>
                <a:ext cx="6109854" cy="438069"/>
              </a:xfrm>
              <a:prstGeom prst="rect">
                <a:avLst/>
              </a:prstGeom>
              <a:blipFill>
                <a:blip r:embed="rId8"/>
                <a:stretch>
                  <a:fillRect t="-8333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45A2F8-C63C-0C80-CCD5-3F791A0BF11B}"/>
              </a:ext>
            </a:extLst>
          </p:cNvPr>
          <p:cNvGrpSpPr/>
          <p:nvPr/>
        </p:nvGrpSpPr>
        <p:grpSpPr>
          <a:xfrm>
            <a:off x="8032739" y="1616149"/>
            <a:ext cx="3826894" cy="4045857"/>
            <a:chOff x="8010231" y="1571443"/>
            <a:chExt cx="2549051" cy="264033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6B9E16B-2FAD-F884-43AE-86A18F64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10231" y="1571443"/>
              <a:ext cx="2549051" cy="2640339"/>
            </a:xfrm>
            <a:prstGeom prst="rect">
              <a:avLst/>
            </a:prstGeom>
          </p:spPr>
        </p:pic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2DD8DA1-DE3F-ADF7-4918-F7ABAF5AB9B3}"/>
                </a:ext>
              </a:extLst>
            </p:cNvPr>
            <p:cNvCxnSpPr/>
            <p:nvPr/>
          </p:nvCxnSpPr>
          <p:spPr>
            <a:xfrm flipV="1">
              <a:off x="9199418" y="1965517"/>
              <a:ext cx="85338" cy="167361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101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342031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 &amp; A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F6262E1-2419-84B1-F1A1-9D3F5CA513A6}"/>
              </a:ext>
            </a:extLst>
          </p:cNvPr>
          <p:cNvSpPr txBox="1"/>
          <p:nvPr/>
        </p:nvSpPr>
        <p:spPr>
          <a:xfrm>
            <a:off x="1130657" y="1634182"/>
            <a:ext cx="110613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2800" b="1" dirty="0">
                <a:effectLst/>
                <a:latin typeface="+mj-ea"/>
                <a:ea typeface="+mj-ea"/>
              </a:rPr>
              <a:t>11912404 </a:t>
            </a:r>
            <a:r>
              <a:rPr lang="zh-CN" altLang="en-US" sz="2800" b="1" dirty="0">
                <a:effectLst/>
                <a:latin typeface="+mj-ea"/>
                <a:ea typeface="+mj-ea"/>
              </a:rPr>
              <a:t>江轶豪：负责</a:t>
            </a:r>
            <a:r>
              <a:rPr lang="en-US" altLang="zh-CN" sz="2800" b="1" dirty="0">
                <a:effectLst/>
                <a:latin typeface="+mj-ea"/>
                <a:ea typeface="+mj-ea"/>
              </a:rPr>
              <a:t>Stewart</a:t>
            </a:r>
            <a:r>
              <a:rPr lang="zh-CN" altLang="en-US" sz="2800" b="1" dirty="0">
                <a:effectLst/>
                <a:latin typeface="+mj-ea"/>
                <a:ea typeface="+mj-ea"/>
              </a:rPr>
              <a:t>的运动学研究与大部分仿真工作</a:t>
            </a:r>
            <a:endParaRPr lang="en-US" altLang="zh-CN" sz="2800" b="1" dirty="0">
              <a:effectLst/>
              <a:latin typeface="+mj-ea"/>
              <a:ea typeface="+mj-ea"/>
            </a:endParaRPr>
          </a:p>
          <a:p>
            <a:pPr lvl="0" algn="l"/>
            <a:endParaRPr lang="en-US" altLang="zh-CN" sz="2800" b="1" dirty="0">
              <a:effectLst/>
              <a:latin typeface="+mj-ea"/>
              <a:ea typeface="+mj-ea"/>
            </a:endParaRPr>
          </a:p>
          <a:p>
            <a:pPr lvl="0" algn="l"/>
            <a:r>
              <a:rPr lang="en-US" altLang="zh-CN" sz="2800" b="1" dirty="0">
                <a:latin typeface="+mj-ea"/>
                <a:ea typeface="+mj-ea"/>
              </a:rPr>
              <a:t>11912420 </a:t>
            </a:r>
            <a:r>
              <a:rPr lang="zh-CN" altLang="en-US" sz="2800" b="1" dirty="0">
                <a:latin typeface="+mj-ea"/>
                <a:ea typeface="+mj-ea"/>
              </a:rPr>
              <a:t>王亦他：负责</a:t>
            </a:r>
            <a:r>
              <a:rPr lang="en-US" altLang="zh-CN" sz="2800" b="1" dirty="0">
                <a:latin typeface="+mj-ea"/>
                <a:ea typeface="+mj-ea"/>
              </a:rPr>
              <a:t>Stewart</a:t>
            </a:r>
            <a:r>
              <a:rPr lang="zh-CN" altLang="en-US" sz="2800" b="1" dirty="0">
                <a:latin typeface="+mj-ea"/>
                <a:ea typeface="+mj-ea"/>
              </a:rPr>
              <a:t>的动力学研究与仿真工作的协助</a:t>
            </a:r>
            <a:endParaRPr lang="en-US" altLang="zh-CN" sz="2800" b="1" dirty="0">
              <a:latin typeface="+mj-ea"/>
              <a:ea typeface="+mj-ea"/>
            </a:endParaRPr>
          </a:p>
          <a:p>
            <a:pPr lvl="0" algn="l"/>
            <a:endParaRPr lang="en-US" altLang="zh-CN" sz="2800" b="1" dirty="0">
              <a:effectLst/>
              <a:latin typeface="+mj-ea"/>
              <a:ea typeface="+mj-ea"/>
            </a:endParaRPr>
          </a:p>
          <a:p>
            <a:pPr lvl="0" algn="l"/>
            <a:r>
              <a:rPr lang="en-US" altLang="zh-CN" sz="2800" b="1" dirty="0">
                <a:effectLst/>
                <a:latin typeface="+mj-ea"/>
                <a:ea typeface="+mj-ea"/>
              </a:rPr>
              <a:t>11813128 </a:t>
            </a:r>
            <a:r>
              <a:rPr lang="zh-CN" altLang="en-US" sz="2800" b="1" dirty="0">
                <a:effectLst/>
                <a:latin typeface="+mj-ea"/>
                <a:ea typeface="+mj-ea"/>
              </a:rPr>
              <a:t>韩杼宸：负责参与了</a:t>
            </a:r>
            <a:r>
              <a:rPr lang="en-US" altLang="zh-CN" sz="2800" b="1" dirty="0">
                <a:effectLst/>
                <a:latin typeface="+mj-ea"/>
                <a:ea typeface="+mj-ea"/>
              </a:rPr>
              <a:t>PPT</a:t>
            </a:r>
            <a:r>
              <a:rPr lang="zh-CN" altLang="en-US" sz="2800" b="1" dirty="0">
                <a:effectLst/>
                <a:latin typeface="+mj-ea"/>
                <a:ea typeface="+mj-ea"/>
              </a:rPr>
              <a:t>的制作</a:t>
            </a:r>
            <a:endParaRPr lang="en-US" altLang="zh-CN" sz="2800" b="1" dirty="0">
              <a:effectLst/>
              <a:latin typeface="+mj-ea"/>
              <a:ea typeface="+mj-ea"/>
            </a:endParaRPr>
          </a:p>
          <a:p>
            <a:pPr lvl="0" algn="l"/>
            <a:endParaRPr lang="zh-CN" altLang="zh-CN" sz="2800" b="1" dirty="0">
              <a:effectLst/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BCBEFBD-ABE9-7A9E-B502-CAA67BEF4D97}"/>
              </a:ext>
            </a:extLst>
          </p:cNvPr>
          <p:cNvSpPr txBox="1"/>
          <p:nvPr/>
        </p:nvSpPr>
        <p:spPr>
          <a:xfrm>
            <a:off x="4472529" y="4750698"/>
            <a:ext cx="337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200" b="1" dirty="0">
                <a:effectLst/>
                <a:latin typeface="+mj-ea"/>
                <a:ea typeface="+mj-ea"/>
              </a:rPr>
              <a:t>请老师批评指正！</a:t>
            </a:r>
            <a:endParaRPr lang="zh-CN" altLang="zh-CN" sz="3200" b="1" dirty="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2526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9589BB87-89E7-0147-56FB-45E29C00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640" y="1186275"/>
            <a:ext cx="3835000" cy="4053185"/>
          </a:xfrm>
          <a:prstGeom prst="rect">
            <a:avLst/>
          </a:prstGeom>
        </p:spPr>
      </p:pic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572655" y="969818"/>
            <a:ext cx="442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推导机器人雅克比矩阵，并用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MATLAB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4FD05CA-7CCD-5E78-AB6D-6CFCFEE5CCF7}"/>
              </a:ext>
            </a:extLst>
          </p:cNvPr>
          <p:cNvGraphicFramePr>
            <a:graphicFrameLocks noGrp="1"/>
          </p:cNvGraphicFramePr>
          <p:nvPr/>
        </p:nvGraphicFramePr>
        <p:xfrm>
          <a:off x="748145" y="1788121"/>
          <a:ext cx="720439" cy="221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9">
                  <a:extLst>
                    <a:ext uri="{9D8B030D-6E8A-4147-A177-3AD203B41FA5}">
                      <a16:colId xmlns:a16="http://schemas.microsoft.com/office/drawing/2014/main" val="4146834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94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20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2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4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78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108622"/>
                  </a:ext>
                </a:extLst>
              </a:tr>
            </a:tbl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C1DC3156-F362-3596-D964-6BC0826BE650}"/>
              </a:ext>
            </a:extLst>
          </p:cNvPr>
          <p:cNvGrpSpPr/>
          <p:nvPr/>
        </p:nvGrpSpPr>
        <p:grpSpPr>
          <a:xfrm>
            <a:off x="231494" y="2372592"/>
            <a:ext cx="2068650" cy="3237925"/>
            <a:chOff x="231494" y="2363356"/>
            <a:chExt cx="2068650" cy="323792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B8EE0A6-929E-4909-7ABD-D85B98F976DC}"/>
                </a:ext>
              </a:extLst>
            </p:cNvPr>
            <p:cNvGrpSpPr/>
            <p:nvPr/>
          </p:nvGrpSpPr>
          <p:grpSpPr>
            <a:xfrm>
              <a:off x="429491" y="4833287"/>
              <a:ext cx="1634836" cy="767994"/>
              <a:chOff x="-304800" y="4176012"/>
              <a:chExt cx="1634836" cy="7679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D9A43A8-9C05-AE68-520D-60F4E45CE352}"/>
                      </a:ext>
                    </a:extLst>
                  </p:cNvPr>
                  <p:cNvSpPr txBox="1"/>
                  <p:nvPr/>
                </p:nvSpPr>
                <p:spPr>
                  <a:xfrm>
                    <a:off x="-304800" y="4176012"/>
                    <a:ext cx="153958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坐标</a:t>
                    </a:r>
                    <a14:m>
                      <m:oMath xmlns:m="http://schemas.openxmlformats.org/officeDocument/2006/math"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̇"/>
                            <m:ctrlPr>
                              <a:rPr lang="en-US" altLang="zh-CN" sz="1800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D9A43A8-9C05-AE68-520D-60F4E45CE3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04800" y="4176012"/>
                    <a:ext cx="153958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162" t="-13115" b="-196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A4782BAD-1323-8C03-5D20-16FD789D6892}"/>
                      </a:ext>
                    </a:extLst>
                  </p:cNvPr>
                  <p:cNvSpPr txBox="1"/>
                  <p:nvPr/>
                </p:nvSpPr>
                <p:spPr>
                  <a:xfrm>
                    <a:off x="-304800" y="4561850"/>
                    <a:ext cx="1634836" cy="38215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姿态</a:t>
                    </a:r>
                    <a14:m>
                      <m:oMath xmlns:m="http://schemas.openxmlformats.org/officeDocument/2006/math"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 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</m:acc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A4782BAD-1323-8C03-5D20-16FD789D6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04800" y="4561850"/>
                    <a:ext cx="1634836" cy="3821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974" t="-11290" r="-372" b="-209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8225AC9-0965-61BB-42D6-F097332C5D5B}"/>
                </a:ext>
              </a:extLst>
            </p:cNvPr>
            <p:cNvGrpSpPr/>
            <p:nvPr/>
          </p:nvGrpSpPr>
          <p:grpSpPr>
            <a:xfrm>
              <a:off x="231494" y="2363356"/>
              <a:ext cx="2068650" cy="769441"/>
              <a:chOff x="231494" y="2363356"/>
              <a:chExt cx="2068650" cy="769441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F3D0324-D388-8C37-81A0-8EB9BE175F5B}"/>
                  </a:ext>
                </a:extLst>
              </p:cNvPr>
              <p:cNvSpPr txBox="1"/>
              <p:nvPr/>
            </p:nvSpPr>
            <p:spPr>
              <a:xfrm>
                <a:off x="231494" y="2363356"/>
                <a:ext cx="44561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CN" altLang="en-US" sz="4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6787BE9-0C7F-5857-FFE7-331CB5ABDF4B}"/>
                  </a:ext>
                </a:extLst>
              </p:cNvPr>
              <p:cNvSpPr txBox="1"/>
              <p:nvPr/>
            </p:nvSpPr>
            <p:spPr>
              <a:xfrm>
                <a:off x="1468584" y="2363356"/>
                <a:ext cx="83156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/dt</a:t>
                </a:r>
                <a:endParaRPr lang="zh-CN" altLang="en-US" sz="4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D016D8D-9ABC-AC24-376E-8FBBDE3E57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64" y="4110717"/>
              <a:ext cx="18473" cy="73343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015E5FE-F865-713D-018F-1BBB6315AC3E}"/>
                  </a:ext>
                </a:extLst>
              </p:cNvPr>
              <p:cNvSpPr txBox="1"/>
              <p:nvPr/>
            </p:nvSpPr>
            <p:spPr>
              <a:xfrm>
                <a:off x="904750" y="1583242"/>
                <a:ext cx="6109854" cy="2661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1,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2,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3,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4,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5,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5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6,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𝑜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zh-CN" alt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6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015E5FE-F865-713D-018F-1BBB6315A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50" y="1583242"/>
                <a:ext cx="6109854" cy="26616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A581582-5664-E912-E7A0-AB187637B27F}"/>
                  </a:ext>
                </a:extLst>
              </p:cNvPr>
              <p:cNvSpPr txBox="1"/>
              <p:nvPr/>
            </p:nvSpPr>
            <p:spPr>
              <a:xfrm>
                <a:off x="3097180" y="2741546"/>
                <a:ext cx="6109854" cy="377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A581582-5664-E912-E7A0-AB187637B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80" y="2741546"/>
                <a:ext cx="6109854" cy="377989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B5FF151-D358-39DF-6916-651236E66375}"/>
                  </a:ext>
                </a:extLst>
              </p:cNvPr>
              <p:cNvSpPr txBox="1"/>
              <p:nvPr/>
            </p:nvSpPr>
            <p:spPr>
              <a:xfrm>
                <a:off x="2647950" y="4573242"/>
                <a:ext cx="6109854" cy="940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对于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𝐿</m:t>
                        </m:r>
                      </m:e>
                    </m:acc>
                  </m:oMath>
                </a14:m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来说，雅克比矩阵为：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</m:t>
                      </m:r>
                      <m:sSup>
                        <m:s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𝐿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𝐿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B5FF151-D358-39DF-6916-651236E6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50" y="4573242"/>
                <a:ext cx="6109854" cy="940642"/>
              </a:xfrm>
              <a:prstGeom prst="rect">
                <a:avLst/>
              </a:prstGeom>
              <a:blipFill>
                <a:blip r:embed="rId9"/>
                <a:stretch>
                  <a:fillRect l="-798" t="-3871" b="-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966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342C2760-710B-CB3B-A1ED-477B2329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72" y="2328382"/>
            <a:ext cx="1912786" cy="16460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81B87C-ADAF-A5FD-E5F7-3031875FA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061" y="4624738"/>
            <a:ext cx="1231476" cy="10066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1D71CF7-3DD0-9A4E-6B60-06DC6FA2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82" y="1675336"/>
            <a:ext cx="863600" cy="778307"/>
          </a:xfrm>
          <a:prstGeom prst="rect">
            <a:avLst/>
          </a:prstGeom>
        </p:spPr>
      </p:pic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572654" y="969818"/>
            <a:ext cx="682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ADAMS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Matlab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仿真环境中建立模型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并验证程序的正确性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85D084-147C-878D-22CA-62A239A6C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54" y="1524001"/>
            <a:ext cx="3775056" cy="410742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64BE587-0ABF-124E-4FF2-27FCE94E00F1}"/>
              </a:ext>
            </a:extLst>
          </p:cNvPr>
          <p:cNvCxnSpPr>
            <a:cxnSpLocks/>
          </p:cNvCxnSpPr>
          <p:nvPr/>
        </p:nvCxnSpPr>
        <p:spPr>
          <a:xfrm>
            <a:off x="3556000" y="2105891"/>
            <a:ext cx="1459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5996DFB-0EE6-5327-3BC5-549C6CAB2EA4}"/>
              </a:ext>
            </a:extLst>
          </p:cNvPr>
          <p:cNvCxnSpPr>
            <a:cxnSpLocks/>
          </p:cNvCxnSpPr>
          <p:nvPr/>
        </p:nvCxnSpPr>
        <p:spPr>
          <a:xfrm>
            <a:off x="3403600" y="5186219"/>
            <a:ext cx="1459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22B9F84-C89D-09E9-E606-B2A145ECCC1E}"/>
              </a:ext>
            </a:extLst>
          </p:cNvPr>
          <p:cNvCxnSpPr>
            <a:cxnSpLocks/>
          </p:cNvCxnSpPr>
          <p:nvPr/>
        </p:nvCxnSpPr>
        <p:spPr>
          <a:xfrm>
            <a:off x="3556000" y="2812473"/>
            <a:ext cx="1459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1D7DFF4C-A444-E7EA-662F-5B4438D4E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433036" y="2426327"/>
            <a:ext cx="5728625" cy="25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1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572654" y="969818"/>
            <a:ext cx="682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ADAMS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Matlab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仿真环境中建立模型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并验证程序的正确性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85D084-147C-878D-22CA-62A239A6C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99491"/>
            <a:ext cx="3775056" cy="4107420"/>
          </a:xfrm>
          <a:prstGeom prst="rect">
            <a:avLst/>
          </a:prstGeom>
        </p:spPr>
      </p:pic>
      <p:pic>
        <p:nvPicPr>
          <p:cNvPr id="7" name="IK_test">
            <a:hlinkClick r:id="" action="ppaction://media"/>
            <a:extLst>
              <a:ext uri="{FF2B5EF4-FFF2-40B4-BE49-F238E27FC236}">
                <a16:creationId xmlns:a16="http://schemas.microsoft.com/office/drawing/2014/main" id="{E9DC02C5-E40B-D192-5B68-9F3A110C8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75055" y="1699491"/>
            <a:ext cx="8311447" cy="41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7A59786-65CF-A3AC-373A-28F019FE8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1" y="1349163"/>
            <a:ext cx="4978400" cy="37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6" y="910749"/>
            <a:ext cx="968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在每根电缸输入为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[0.7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1.2]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时，计算零姿态下的机器人运动空间，并用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MATLAB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绘制云图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FDF60E-DFAF-DE7F-B5E7-E9C01A03C838}"/>
                  </a:ext>
                </a:extLst>
              </p:cNvPr>
              <p:cNvSpPr txBox="1"/>
              <p:nvPr/>
            </p:nvSpPr>
            <p:spPr>
              <a:xfrm>
                <a:off x="231494" y="1518728"/>
                <a:ext cx="7287210" cy="4737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零姿态下，易得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3×3</m:t>
                        </m:r>
                      </m:sub>
                    </m:sSub>
                  </m:oMath>
                </a14:m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，则：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𝑃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_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𝑃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𝑅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∗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𝑃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对于杆件长度，有：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𝑙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𝑃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_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𝑃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zh-CN" altLang="en-US" sz="1800" i="1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𝑃</m:t>
                              </m:r>
                            </m:e>
                          </m:acc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1800" i="1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由于我们需要得到的电缸的输出长度，所以我们需要减去一个固有的初始长度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2286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∆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𝑙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𝑃</m:t>
                              </m:r>
                            </m:e>
                          </m:acc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1800" i="1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2286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700 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𝑚𝑚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≤∆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𝑙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≤1200 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𝑚𝑚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2286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∆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𝑙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𝑝𝑖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𝐵𝑖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𝑝𝑖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𝐵𝑖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𝑧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𝑝𝑖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𝐵𝑖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−1501.47</m:t>
                      </m:r>
                    </m:oMath>
                  </m:oMathPara>
                </a14:m>
                <a:endParaRPr lang="en-US" altLang="zh-CN" sz="1800" i="1" dirty="0">
                  <a:effectLst/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indent="228600" algn="ctr"/>
                <a:endParaRPr lang="en-US" altLang="zh-CN" sz="1800" i="1" dirty="0">
                  <a:effectLst/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indent="2286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2201.47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indent="228600"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𝐵𝑖</m:t>
                                </m:r>
                              </m:sub>
                            </m:s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𝑦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𝐵𝑖</m:t>
                                </m:r>
                              </m:sub>
                            </m:s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𝑧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𝐵𝑖</m:t>
                                </m:r>
                              </m:sub>
                            </m:s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</a:t>
                </a:r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indent="2286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2701.47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𝑚𝑚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FDF60E-DFAF-DE7F-B5E7-E9C01A03C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94" y="1518728"/>
                <a:ext cx="7287210" cy="4737322"/>
              </a:xfrm>
              <a:prstGeom prst="rect">
                <a:avLst/>
              </a:prstGeom>
              <a:blipFill>
                <a:blip r:embed="rId5"/>
                <a:stretch>
                  <a:fillRect l="-753" t="-901" r="-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1A4E270-E11A-D401-AE25-C057330D4DE5}"/>
              </a:ext>
            </a:extLst>
          </p:cNvPr>
          <p:cNvSpPr txBox="1"/>
          <p:nvPr/>
        </p:nvSpPr>
        <p:spPr>
          <a:xfrm>
            <a:off x="6806045" y="5276919"/>
            <a:ext cx="3049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六个球心不同、直径相同、厚度相同的球壳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453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组合5">
            <a:extLst>
              <a:ext uri="{FF2B5EF4-FFF2-40B4-BE49-F238E27FC236}">
                <a16:creationId xmlns:a16="http://schemas.microsoft.com/office/drawing/2014/main" id="{15F9628A-9A27-AB75-3809-0E164595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34" y="230790"/>
            <a:ext cx="2018232" cy="3983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67602DF-50F3-9816-C81D-D7DEB8E3F78D}"/>
              </a:ext>
            </a:extLst>
          </p:cNvPr>
          <p:cNvSpPr/>
          <p:nvPr/>
        </p:nvSpPr>
        <p:spPr>
          <a:xfrm>
            <a:off x="769462" y="542465"/>
            <a:ext cx="2022467" cy="125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8D223-0B1F-3EBC-E26E-FDD07100C94F}"/>
              </a:ext>
            </a:extLst>
          </p:cNvPr>
          <p:cNvSpPr txBox="1"/>
          <p:nvPr/>
        </p:nvSpPr>
        <p:spPr>
          <a:xfrm>
            <a:off x="499045" y="152786"/>
            <a:ext cx="266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Stewart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B29A21-69EB-FC15-00B5-E56510529950}"/>
              </a:ext>
            </a:extLst>
          </p:cNvPr>
          <p:cNvCxnSpPr>
            <a:cxnSpLocks/>
          </p:cNvCxnSpPr>
          <p:nvPr/>
        </p:nvCxnSpPr>
        <p:spPr>
          <a:xfrm>
            <a:off x="231494" y="666959"/>
            <a:ext cx="11855009" cy="514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0DF374E-F17C-52C3-9934-00CD76FF2ADE}"/>
              </a:ext>
            </a:extLst>
          </p:cNvPr>
          <p:cNvSpPr txBox="1"/>
          <p:nvPr/>
        </p:nvSpPr>
        <p:spPr>
          <a:xfrm>
            <a:off x="499045" y="910749"/>
            <a:ext cx="114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5. 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在每根电缸的最大速度为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0.5m/s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时，计算末端零姿态时，在位置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[0, 0, 0.8]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处的三个方向的最大速度能力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/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170CE4-1190-84F8-71AB-A7220EE4E10C}"/>
                  </a:ext>
                </a:extLst>
              </p:cNvPr>
              <p:cNvSpPr txBox="1"/>
              <p:nvPr/>
            </p:nvSpPr>
            <p:spPr>
              <a:xfrm>
                <a:off x="267856" y="1374845"/>
                <a:ext cx="6096000" cy="1804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零姿态下，动平台转动角速度为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，则有：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zh-CN" altLang="zh-CN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acc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zh-CN" altLang="zh-CN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altLang="zh-CN" sz="18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宋体" panose="02010600030101010101" pitchFamily="2" charset="-122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zh-CN" sz="18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宋体" panose="02010600030101010101" pitchFamily="2" charset="-122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170CE4-1190-84F8-71AB-A7220EE4E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6" y="1374845"/>
                <a:ext cx="6096000" cy="1804405"/>
              </a:xfrm>
              <a:prstGeom prst="rect">
                <a:avLst/>
              </a:prstGeom>
              <a:blipFill>
                <a:blip r:embed="rId4"/>
                <a:stretch>
                  <a:fillRect l="-900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FC52F81E-9D9B-D5ED-2320-473CD8897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56" y="3458680"/>
            <a:ext cx="23326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其中雅克比矩阵</a:t>
            </a:r>
            <a:r>
              <a:rPr kumimoji="0" lang="en-US" altLang="zh-CN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为：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图片 7">
            <a:extLst>
              <a:ext uri="{FF2B5EF4-FFF2-40B4-BE49-F238E27FC236}">
                <a16:creationId xmlns:a16="http://schemas.microsoft.com/office/drawing/2014/main" id="{C5657DD9-C148-5A7E-B161-CB7688A5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6" y="3871946"/>
            <a:ext cx="4106863" cy="1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8A4AA65-A925-A4BE-FDA4-9A118E7CA8CF}"/>
                  </a:ext>
                </a:extLst>
              </p:cNvPr>
              <p:cNvSpPr txBox="1"/>
              <p:nvPr/>
            </p:nvSpPr>
            <p:spPr>
              <a:xfrm>
                <a:off x="2330114" y="1553368"/>
                <a:ext cx="6096000" cy="2833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 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𝐿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𝐽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𝐿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zh-CN" altLang="zh-CN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宋体" panose="02010600030101010101" pitchFamily="2" charset="-122"/>
                                                      </a:rPr>
                                                      <m:t>𝐿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zh-CN" altLang="zh-CN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zh-CN" altLang="zh-CN" sz="18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altLang="zh-CN" sz="18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宋体" panose="02010600030101010101" pitchFamily="2" charset="-122"/>
                                                            </a:rPr>
                                                            <m:t>𝐿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</a:rPr>
                                                        <m:t>4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zh-CN" altLang="zh-CN" sz="1800" i="1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acc>
                                                              <m:accPr>
                                                                <m:chr m:val="̇"/>
                                                                <m:ctrlPr>
                                                                  <a:rPr lang="zh-CN" altLang="zh-CN" sz="18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accPr>
                                                              <m:e>
                                                                <m:r>
                                                                  <a:rPr lang="en-US" altLang="zh-CN" sz="18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  <a:ea typeface="宋体" panose="02010600030101010101" pitchFamily="2" charset="-122"/>
                                                                  </a:rPr>
                                                                  <m:t>𝐿</m:t>
                                                                </m:r>
                                                              </m:e>
                                                            </m:acc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 sz="1800" i="1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宋体" panose="02010600030101010101" pitchFamily="2" charset="-122"/>
                                                              </a:rPr>
                                                              <m:t>5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zh-CN" altLang="zh-CN" sz="1800" i="1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acc>
                                                              <m:accPr>
                                                                <m:chr m:val="̇"/>
                                                                <m:ctrlPr>
                                                                  <a:rPr lang="zh-CN" altLang="zh-CN" sz="18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accPr>
                                                              <m:e>
                                                                <m:r>
                                                                  <a:rPr lang="en-US" altLang="zh-CN" sz="18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  <a:ea typeface="宋体" panose="02010600030101010101" pitchFamily="2" charset="-122"/>
                                                                  </a:rPr>
                                                                  <m:t>𝐿</m:t>
                                                                </m:r>
                                                              </m:e>
                                                            </m:acc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 sz="1800" i="1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宋体" panose="02010600030101010101" pitchFamily="2" charset="-122"/>
                                                              </a:rPr>
                                                              <m:t>6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0.5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</a:rPr>
                                              <m:t>0.5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zh-CN" altLang="zh-CN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</a:rPr>
                                                    <m:t>0.5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zh-CN" altLang="zh-CN" sz="18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altLang="zh-CN" sz="18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宋体" panose="02010600030101010101" pitchFamily="2" charset="-122"/>
                                                          </a:rPr>
                                                          <m:t>0.5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zh-CN" sz="18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宋体" panose="02010600030101010101" pitchFamily="2" charset="-122"/>
                                                          </a:rPr>
                                                          <m:t>0.5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8A4AA65-A925-A4BE-FDA4-9A118E7C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14" y="1553368"/>
                <a:ext cx="6096000" cy="2833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78E059F-8868-00D8-11D0-CE3797E5756C}"/>
              </a:ext>
            </a:extLst>
          </p:cNvPr>
          <p:cNvCxnSpPr>
            <a:cxnSpLocks/>
          </p:cNvCxnSpPr>
          <p:nvPr/>
        </p:nvCxnSpPr>
        <p:spPr>
          <a:xfrm flipH="1">
            <a:off x="6475465" y="2965364"/>
            <a:ext cx="4795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5CEFBD-ABF3-4ECC-5C92-82323DB61429}"/>
                  </a:ext>
                </a:extLst>
              </p:cNvPr>
              <p:cNvSpPr txBox="1"/>
              <p:nvPr/>
            </p:nvSpPr>
            <p:spPr>
              <a:xfrm>
                <a:off x="7020411" y="2181794"/>
                <a:ext cx="484832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−0.5≤−0.2359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</m:acc>
                      <m:r>
                        <a:rPr lang="zh-CN" altLang="en-US" sz="1800" i="1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0.3083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+0.9216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≤0.5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−0.5≤0.2829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</m:acc>
                      <m:r>
                        <a:rPr lang="zh-CN" altLang="en-US" sz="1800" i="1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0.3160+0.9056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≤0.5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−0.5≤−0.1554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</m:acc>
                      <m:r>
                        <a:rPr lang="zh-CN" altLang="en-US" sz="1800" i="1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0.3851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+0.9207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≤0.5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−0.5≤−0.4151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</m:acc>
                      <m:r>
                        <a:rPr lang="zh-CN" altLang="en-US" sz="1800" i="1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0.0870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+0.9056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≤0.5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−0.5≤0.3850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</m:acc>
                      <m:r>
                        <a:rPr lang="zh-CN" altLang="en-US" sz="1800" i="1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0.0501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+0.9216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≤0.5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−0.5≤0.1322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</m:acc>
                      <m:r>
                        <a:rPr lang="zh-CN" altLang="en-US" sz="1800" i="1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0.4030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+0.9056</m:t>
                      </m:r>
                      <m:acc>
                        <m:accPr>
                          <m:chr m:val="̇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e>
                      </m:acc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≤0.5</m:t>
                      </m:r>
                    </m:oMath>
                  </m:oMathPara>
                </a14:m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5CEFBD-ABF3-4ECC-5C92-82323DB61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411" y="2181794"/>
                <a:ext cx="4848320" cy="1754326"/>
              </a:xfrm>
              <a:prstGeom prst="rect">
                <a:avLst/>
              </a:prstGeom>
              <a:blipFill>
                <a:blip r:embed="rId7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1285AEFE-4A73-F4A9-B109-BB7D6DDBB15B}"/>
              </a:ext>
            </a:extLst>
          </p:cNvPr>
          <p:cNvSpPr txBox="1"/>
          <p:nvPr/>
        </p:nvSpPr>
        <p:spPr>
          <a:xfrm>
            <a:off x="5190569" y="4451337"/>
            <a:ext cx="423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针对每一个变量，线性规划求解得：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1C25020-3682-3BF9-39B8-63B22DC8A3D6}"/>
                  </a:ext>
                </a:extLst>
              </p:cNvPr>
              <p:cNvSpPr txBox="1"/>
              <p:nvPr/>
            </p:nvSpPr>
            <p:spPr>
              <a:xfrm>
                <a:off x="4110182" y="5089324"/>
                <a:ext cx="725978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YaHei Consolas Hybrid" panose="020B0509020204020204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YaHei Consolas Hybrid" panose="020B0509020204020204" pitchFamily="49" charset="-122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=1.2720 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𝑚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/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𝑠</m:t>
                      </m:r>
                    </m:oMath>
                  </m:oMathPara>
                </a14:m>
                <a:endParaRPr lang="zh-CN" altLang="zh-CN" sz="2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YaHei Consolas Hybrid" panose="020B0509020204020204" pitchFamily="49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YaHei Consolas Hybrid" panose="020B0509020204020204" pitchFamily="49" charset="-122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=2.9060 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𝑚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/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𝑠</m:t>
                      </m:r>
                    </m:oMath>
                  </m:oMathPara>
                </a14:m>
                <a:endParaRPr lang="zh-CN" altLang="zh-CN" sz="2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YaHei Consolas Hybrid" panose="020B0509020204020204" pitchFamily="49" charset="-122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YaHei Consolas Hybrid" panose="020B0509020204020204" pitchFamily="49" charset="-122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=0.7629 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𝑚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/</m:t>
                      </m:r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YaHei Consolas Hybrid" panose="020B0509020204020204" pitchFamily="49" charset="-122"/>
                        </a:rPr>
                        <m:t>𝑠</m:t>
                      </m:r>
                    </m:oMath>
                  </m:oMathPara>
                </a14:m>
                <a:endParaRPr lang="zh-CN" altLang="zh-CN" sz="2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1C25020-3682-3BF9-39B8-63B22DC8A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82" y="5089324"/>
                <a:ext cx="7259782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404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1708</Words>
  <Application>Microsoft Office PowerPoint</Application>
  <PresentationFormat>宽屏</PresentationFormat>
  <Paragraphs>303</Paragraphs>
  <Slides>40</Slides>
  <Notes>38</Notes>
  <HiddenSlides>0</HiddenSlides>
  <MMClips>6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 Unicode MS</vt:lpstr>
      <vt:lpstr>Songti TC</vt:lpstr>
      <vt:lpstr>等线</vt:lpstr>
      <vt:lpstr>楷体</vt:lpstr>
      <vt:lpstr>宋体</vt:lpstr>
      <vt:lpstr>微软雅黑</vt:lpstr>
      <vt:lpstr>Arial</vt:lpstr>
      <vt:lpstr>Calibri</vt:lpstr>
      <vt:lpstr>Cambria Math</vt:lpstr>
      <vt:lpstr>Times New Roman</vt:lpstr>
      <vt:lpstr>Office 主题</vt:lpstr>
      <vt:lpstr>关于Stewart-SPS的六自由度机构的计算与仿真研究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关于Stewart-SPS的六自由度机构的计算与仿真研究</dc:title>
  <dc:creator>江轶豪</dc:creator>
  <cp:lastModifiedBy>江 轶豪</cp:lastModifiedBy>
  <cp:revision>11</cp:revision>
  <dcterms:created xsi:type="dcterms:W3CDTF">2022-05-31T16:21:42Z</dcterms:created>
  <dcterms:modified xsi:type="dcterms:W3CDTF">2022-06-02T05:06:51Z</dcterms:modified>
</cp:coreProperties>
</file>